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2" r:id="rId1"/>
  </p:sldMasterIdLst>
  <p:notesMasterIdLst>
    <p:notesMasterId r:id="rId65"/>
  </p:notesMasterIdLst>
  <p:handoutMasterIdLst>
    <p:handoutMasterId r:id="rId66"/>
  </p:handoutMasterIdLst>
  <p:sldIdLst>
    <p:sldId id="347" r:id="rId2"/>
    <p:sldId id="542" r:id="rId3"/>
    <p:sldId id="573" r:id="rId4"/>
    <p:sldId id="625" r:id="rId5"/>
    <p:sldId id="626" r:id="rId6"/>
    <p:sldId id="718" r:id="rId7"/>
    <p:sldId id="716" r:id="rId8"/>
    <p:sldId id="614" r:id="rId9"/>
    <p:sldId id="628" r:id="rId10"/>
    <p:sldId id="655" r:id="rId11"/>
    <p:sldId id="637" r:id="rId12"/>
    <p:sldId id="638" r:id="rId13"/>
    <p:sldId id="639" r:id="rId14"/>
    <p:sldId id="640" r:id="rId15"/>
    <p:sldId id="641" r:id="rId16"/>
    <p:sldId id="656" r:id="rId17"/>
    <p:sldId id="657" r:id="rId18"/>
    <p:sldId id="662" r:id="rId19"/>
    <p:sldId id="658" r:id="rId20"/>
    <p:sldId id="663" r:id="rId21"/>
    <p:sldId id="659" r:id="rId22"/>
    <p:sldId id="693" r:id="rId23"/>
    <p:sldId id="694" r:id="rId24"/>
    <p:sldId id="695" r:id="rId25"/>
    <p:sldId id="697" r:id="rId26"/>
    <p:sldId id="699" r:id="rId27"/>
    <p:sldId id="700" r:id="rId28"/>
    <p:sldId id="709" r:id="rId29"/>
    <p:sldId id="702" r:id="rId30"/>
    <p:sldId id="703" r:id="rId31"/>
    <p:sldId id="707" r:id="rId32"/>
    <p:sldId id="708" r:id="rId33"/>
    <p:sldId id="642" r:id="rId34"/>
    <p:sldId id="673" r:id="rId35"/>
    <p:sldId id="674" r:id="rId36"/>
    <p:sldId id="676" r:id="rId37"/>
    <p:sldId id="621" r:id="rId38"/>
    <p:sldId id="665" r:id="rId39"/>
    <p:sldId id="710" r:id="rId40"/>
    <p:sldId id="711" r:id="rId41"/>
    <p:sldId id="712" r:id="rId42"/>
    <p:sldId id="666" r:id="rId43"/>
    <p:sldId id="667" r:id="rId44"/>
    <p:sldId id="668" r:id="rId45"/>
    <p:sldId id="669" r:id="rId46"/>
    <p:sldId id="677" r:id="rId47"/>
    <p:sldId id="678" r:id="rId48"/>
    <p:sldId id="643" r:id="rId49"/>
    <p:sldId id="679" r:id="rId50"/>
    <p:sldId id="680" r:id="rId51"/>
    <p:sldId id="681" r:id="rId52"/>
    <p:sldId id="682" r:id="rId53"/>
    <p:sldId id="683" r:id="rId54"/>
    <p:sldId id="684" r:id="rId55"/>
    <p:sldId id="685" r:id="rId56"/>
    <p:sldId id="715" r:id="rId57"/>
    <p:sldId id="660" r:id="rId58"/>
    <p:sldId id="651" r:id="rId59"/>
    <p:sldId id="653" r:id="rId60"/>
    <p:sldId id="670" r:id="rId61"/>
    <p:sldId id="671" r:id="rId62"/>
    <p:sldId id="672" r:id="rId63"/>
    <p:sldId id="713" r:id="rId64"/>
  </p:sldIdLst>
  <p:sldSz cx="9144000" cy="6858000" type="screen4x3"/>
  <p:notesSz cx="6642100" cy="9777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8AFCC"/>
    <a:srgbClr val="D2DBE9"/>
    <a:srgbClr val="B08600"/>
    <a:srgbClr val="1A1466"/>
    <a:srgbClr val="9AAE04"/>
    <a:srgbClr val="FF33CC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2" autoAdjust="0"/>
    <p:restoredTop sz="94296" autoAdjust="0"/>
  </p:normalViewPr>
  <p:slideViewPr>
    <p:cSldViewPr>
      <p:cViewPr varScale="1">
        <p:scale>
          <a:sx n="72" d="100"/>
          <a:sy n="72" d="100"/>
        </p:scale>
        <p:origin x="-312" y="-84"/>
      </p:cViewPr>
      <p:guideLst>
        <p:guide orient="horz" pos="1026"/>
        <p:guide orient="horz" pos="2659"/>
        <p:guide orient="horz" pos="2931"/>
        <p:guide orient="horz" pos="4156"/>
        <p:guide pos="249"/>
        <p:guide pos="3243"/>
        <p:guide pos="1383"/>
        <p:guide pos="5511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64" y="-96"/>
      </p:cViewPr>
      <p:guideLst>
        <p:guide orient="horz" pos="3080"/>
        <p:guide pos="20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95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529" tIns="0" rIns="19529" bIns="0" numCol="1" anchor="t" anchorCtr="0" compatLnSpc="1">
            <a:prstTxWarp prst="textNoShape">
              <a:avLst/>
            </a:prstTxWarp>
          </a:bodyPr>
          <a:lstStyle>
            <a:lvl1pPr defTabSz="935038" eaLnBrk="0" hangingPunct="0">
              <a:defRPr sz="1100" i="1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2375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529" tIns="0" rIns="19529" bIns="0" numCol="1" anchor="t" anchorCtr="0" compatLnSpc="1">
            <a:prstTxWarp prst="textNoShape">
              <a:avLst/>
            </a:prstTxWarp>
          </a:bodyPr>
          <a:lstStyle>
            <a:lvl1pPr algn="r" defTabSz="935038" eaLnBrk="0" hangingPunct="0">
              <a:defRPr sz="1100" i="1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7413" y="739775"/>
            <a:ext cx="4870450" cy="36528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1850"/>
            <a:ext cx="48704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388" tIns="47193" rIns="94388" bIns="471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2375" y="929005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529" tIns="0" rIns="19529" bIns="0" numCol="1" anchor="b" anchorCtr="0" compatLnSpc="1">
            <a:prstTxWarp prst="textNoShape">
              <a:avLst/>
            </a:prstTxWarp>
          </a:bodyPr>
          <a:lstStyle>
            <a:lvl1pPr algn="r" defTabSz="935038" eaLnBrk="0" hangingPunct="0">
              <a:defRPr sz="1100" i="1">
                <a:latin typeface="Arial" charset="0"/>
              </a:defRPr>
            </a:lvl1pPr>
          </a:lstStyle>
          <a:p>
            <a:pPr>
              <a:defRPr/>
            </a:pPr>
            <a:fld id="{9DE7A4A3-C1A8-4BB3-8471-11D4FD450FA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4"/>
          </p:nvPr>
        </p:nvSpPr>
        <p:spPr bwMode="auto">
          <a:xfrm>
            <a:off x="0" y="9286875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058" tIns="44529" rIns="89058" bIns="44529" numCol="1" anchor="b" anchorCtr="0" compatLnSpc="1">
            <a:prstTxWarp prst="textNoShape">
              <a:avLst/>
            </a:prstTxWarp>
          </a:bodyPr>
          <a:lstStyle>
            <a:lvl1pPr defTabSz="8921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80914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1063" y="735013"/>
            <a:ext cx="4889500" cy="3667125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4646613"/>
            <a:ext cx="4870450" cy="4395787"/>
          </a:xfrm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1063" y="735013"/>
            <a:ext cx="4889500" cy="3667125"/>
          </a:xfrm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4397" tIns="47198" rIns="94397" bIns="47198"/>
          <a:lstStyle/>
          <a:p>
            <a:endParaRPr lang="es-ES" smtClean="0"/>
          </a:p>
        </p:txBody>
      </p:sp>
      <p:sp>
        <p:nvSpPr>
          <p:cNvPr id="50180" name="3 Marcador de número de diapositiva"/>
          <p:cNvSpPr txBox="1">
            <a:spLocks noGrp="1"/>
          </p:cNvSpPr>
          <p:nvPr/>
        </p:nvSpPr>
        <p:spPr bwMode="auto">
          <a:xfrm>
            <a:off x="3762375" y="929005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531" tIns="0" rIns="19531" bIns="0" anchor="b"/>
          <a:lstStyle/>
          <a:p>
            <a:pPr algn="r" defTabSz="935038" eaLnBrk="0" hangingPunct="0"/>
            <a:fld id="{06BC190D-126A-43D5-8E2B-0833EB9059D8}" type="slidenum">
              <a:rPr lang="es-ES_tradnl" sz="1100" i="1"/>
              <a:pPr algn="r" defTabSz="935038" eaLnBrk="0" hangingPunct="0"/>
              <a:t>33</a:t>
            </a:fld>
            <a:endParaRPr lang="es-ES_tradnl" sz="1100" i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1063" y="735013"/>
            <a:ext cx="4889500" cy="3667125"/>
          </a:xfrm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4397" tIns="47198" rIns="94397" bIns="47198"/>
          <a:lstStyle/>
          <a:p>
            <a:endParaRPr lang="es-ES" smtClean="0"/>
          </a:p>
        </p:txBody>
      </p:sp>
      <p:sp>
        <p:nvSpPr>
          <p:cNvPr id="50180" name="3 Marcador de número de diapositiva"/>
          <p:cNvSpPr txBox="1">
            <a:spLocks noGrp="1"/>
          </p:cNvSpPr>
          <p:nvPr/>
        </p:nvSpPr>
        <p:spPr bwMode="auto">
          <a:xfrm>
            <a:off x="3762375" y="929005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531" tIns="0" rIns="19531" bIns="0" anchor="b"/>
          <a:lstStyle/>
          <a:p>
            <a:pPr algn="r" defTabSz="935038" eaLnBrk="0" hangingPunct="0"/>
            <a:fld id="{06BC190D-126A-43D5-8E2B-0833EB9059D8}" type="slidenum">
              <a:rPr lang="es-ES_tradnl" sz="1100" i="1"/>
              <a:pPr algn="r" defTabSz="935038" eaLnBrk="0" hangingPunct="0"/>
              <a:t>48</a:t>
            </a:fld>
            <a:endParaRPr lang="es-ES_tradnl" sz="1100" i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3761582" y="9286432"/>
            <a:ext cx="2878967" cy="48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767" tIns="44883" rIns="89767" bIns="44883" anchor="b"/>
          <a:lstStyle/>
          <a:p>
            <a:pPr algn="r" eaLnBrk="0" hangingPunct="0"/>
            <a:fld id="{18921735-FD3B-450B-B3C5-D2BAC39ADC71}" type="slidenum">
              <a:rPr lang="es-ES" sz="1200">
                <a:latin typeface="Times New Roman" pitchFamily="18" charset="0"/>
              </a:rPr>
              <a:pPr algn="r" eaLnBrk="0" hangingPunct="0"/>
              <a:t>49</a:t>
            </a:fld>
            <a:endParaRPr lang="es-ES" sz="1200" dirty="0">
              <a:latin typeface="Times New Roman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76300" y="733425"/>
            <a:ext cx="4889500" cy="3667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5717" y="4643998"/>
            <a:ext cx="4870667" cy="440007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97666" eaLnBrk="1" hangingPunct="1"/>
            <a:endParaRPr lang="es-E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761582" y="9286432"/>
            <a:ext cx="2878967" cy="48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767" tIns="44883" rIns="89767" bIns="44883" anchor="b"/>
          <a:lstStyle/>
          <a:p>
            <a:pPr algn="r" eaLnBrk="0" hangingPunct="0"/>
            <a:fld id="{DE8AB325-B764-42AD-91DA-E1378F3FEF58}" type="slidenum">
              <a:rPr lang="es-ES" sz="1200">
                <a:latin typeface="Times New Roman" pitchFamily="18" charset="0"/>
              </a:rPr>
              <a:pPr algn="r" eaLnBrk="0" hangingPunct="0"/>
              <a:t>51</a:t>
            </a:fld>
            <a:endParaRPr lang="es-ES" sz="1200" dirty="0">
              <a:latin typeface="Times New Roman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76300" y="733425"/>
            <a:ext cx="4889500" cy="3667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5717" y="4643998"/>
            <a:ext cx="4870667" cy="440007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97666" eaLnBrk="1" hangingPunct="1"/>
            <a:endParaRPr lang="es-E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3761582" y="9286432"/>
            <a:ext cx="2878967" cy="48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767" tIns="44883" rIns="89767" bIns="44883" anchor="b"/>
          <a:lstStyle/>
          <a:p>
            <a:pPr algn="r" eaLnBrk="0" hangingPunct="0"/>
            <a:fld id="{318BD5A9-7DAF-46A8-A3FA-81CA128F00F9}" type="slidenum">
              <a:rPr lang="es-ES" sz="1200">
                <a:latin typeface="Times New Roman" pitchFamily="18" charset="0"/>
              </a:rPr>
              <a:pPr algn="r" eaLnBrk="0" hangingPunct="0"/>
              <a:t>53</a:t>
            </a:fld>
            <a:endParaRPr lang="es-ES" sz="1200" dirty="0">
              <a:latin typeface="Times New Roman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76300" y="733425"/>
            <a:ext cx="4889500" cy="3667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5717" y="4643998"/>
            <a:ext cx="4870667" cy="440007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97666" eaLnBrk="1" hangingPunct="1"/>
            <a:endParaRPr lang="es-E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 txBox="1">
            <a:spLocks noGrp="1" noChangeArrowheads="1"/>
          </p:cNvSpPr>
          <p:nvPr/>
        </p:nvSpPr>
        <p:spPr bwMode="auto">
          <a:xfrm>
            <a:off x="3761582" y="9286432"/>
            <a:ext cx="2878967" cy="48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767" tIns="44883" rIns="89767" bIns="44883" anchor="b"/>
          <a:lstStyle/>
          <a:p>
            <a:pPr algn="r" eaLnBrk="0" hangingPunct="0"/>
            <a:fld id="{06EC5631-5697-4659-A99E-344A098BAC0E}" type="slidenum">
              <a:rPr lang="es-ES" sz="1200">
                <a:latin typeface="Times New Roman" pitchFamily="18" charset="0"/>
              </a:rPr>
              <a:pPr algn="r" eaLnBrk="0" hangingPunct="0"/>
              <a:t>54</a:t>
            </a:fld>
            <a:endParaRPr lang="es-ES" sz="1200" dirty="0">
              <a:latin typeface="Times New Roman" pitchFamily="18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76300" y="733425"/>
            <a:ext cx="4889500" cy="3667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5717" y="4643998"/>
            <a:ext cx="4870667" cy="440007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97666" eaLnBrk="1" hangingPunct="1"/>
            <a:endParaRPr lang="es-E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1063" y="735013"/>
            <a:ext cx="4889500" cy="3667125"/>
          </a:xfrm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4397" tIns="47198" rIns="94397" bIns="47198"/>
          <a:lstStyle/>
          <a:p>
            <a:endParaRPr lang="es-ES" smtClean="0"/>
          </a:p>
        </p:txBody>
      </p:sp>
      <p:sp>
        <p:nvSpPr>
          <p:cNvPr id="50180" name="3 Marcador de número de diapositiva"/>
          <p:cNvSpPr txBox="1">
            <a:spLocks noGrp="1"/>
          </p:cNvSpPr>
          <p:nvPr/>
        </p:nvSpPr>
        <p:spPr bwMode="auto">
          <a:xfrm>
            <a:off x="3762375" y="929005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531" tIns="0" rIns="19531" bIns="0" anchor="b"/>
          <a:lstStyle/>
          <a:p>
            <a:pPr algn="r" defTabSz="935038" eaLnBrk="0" hangingPunct="0"/>
            <a:fld id="{06BC190D-126A-43D5-8E2B-0833EB9059D8}" type="slidenum">
              <a:rPr lang="es-ES_tradnl" sz="1100" i="1"/>
              <a:pPr algn="r" defTabSz="935038" eaLnBrk="0" hangingPunct="0"/>
              <a:t>57</a:t>
            </a:fld>
            <a:endParaRPr lang="es-ES_tradnl" sz="1100" i="1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3761582" y="9286432"/>
            <a:ext cx="2878967" cy="48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767" tIns="44883" rIns="89767" bIns="44883" anchor="b"/>
          <a:lstStyle/>
          <a:p>
            <a:pPr algn="r" eaLnBrk="0" hangingPunct="0"/>
            <a:fld id="{01C70AF0-0B56-4B62-A038-FF307153CA1D}" type="slidenum">
              <a:rPr lang="es-ES" sz="1200">
                <a:latin typeface="Times New Roman" pitchFamily="18" charset="0"/>
              </a:rPr>
              <a:pPr algn="r" eaLnBrk="0" hangingPunct="0"/>
              <a:t>63</a:t>
            </a:fld>
            <a:endParaRPr lang="es-ES" sz="1200" dirty="0">
              <a:latin typeface="Times New Roman" pitchFamily="18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76300" y="733425"/>
            <a:ext cx="4889500" cy="3667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97666" eaLnBrk="1" hangingPunct="1"/>
            <a:endParaRPr lang="es-E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1063" y="735013"/>
            <a:ext cx="4889500" cy="3667125"/>
          </a:xfrm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4397" tIns="47198" rIns="94397" bIns="47198"/>
          <a:lstStyle/>
          <a:p>
            <a:endParaRPr lang="es-ES" smtClean="0"/>
          </a:p>
        </p:txBody>
      </p:sp>
      <p:sp>
        <p:nvSpPr>
          <p:cNvPr id="50180" name="3 Marcador de número de diapositiva"/>
          <p:cNvSpPr txBox="1">
            <a:spLocks noGrp="1"/>
          </p:cNvSpPr>
          <p:nvPr/>
        </p:nvSpPr>
        <p:spPr bwMode="auto">
          <a:xfrm>
            <a:off x="3762375" y="929005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531" tIns="0" rIns="19531" bIns="0" anchor="b"/>
          <a:lstStyle/>
          <a:p>
            <a:pPr algn="r" defTabSz="935038" eaLnBrk="0" hangingPunct="0"/>
            <a:fld id="{06BC190D-126A-43D5-8E2B-0833EB9059D8}" type="slidenum">
              <a:rPr lang="es-ES_tradnl" sz="1100" i="1"/>
              <a:pPr algn="r" defTabSz="935038" eaLnBrk="0" hangingPunct="0"/>
              <a:t>2</a:t>
            </a:fld>
            <a:endParaRPr lang="es-ES_tradnl" sz="1100" i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1063" y="735013"/>
            <a:ext cx="4889500" cy="3667125"/>
          </a:xfrm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4397" tIns="47198" rIns="94397" bIns="47198"/>
          <a:lstStyle/>
          <a:p>
            <a:endParaRPr lang="es-ES" smtClean="0"/>
          </a:p>
        </p:txBody>
      </p:sp>
      <p:sp>
        <p:nvSpPr>
          <p:cNvPr id="50180" name="3 Marcador de número de diapositiva"/>
          <p:cNvSpPr txBox="1">
            <a:spLocks noGrp="1"/>
          </p:cNvSpPr>
          <p:nvPr/>
        </p:nvSpPr>
        <p:spPr bwMode="auto">
          <a:xfrm>
            <a:off x="3762375" y="929005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531" tIns="0" rIns="19531" bIns="0" anchor="b"/>
          <a:lstStyle/>
          <a:p>
            <a:pPr algn="r" defTabSz="935038" eaLnBrk="0" hangingPunct="0"/>
            <a:fld id="{06BC190D-126A-43D5-8E2B-0833EB9059D8}" type="slidenum">
              <a:rPr lang="es-ES_tradnl" sz="1100" i="1"/>
              <a:pPr algn="r" defTabSz="935038" eaLnBrk="0" hangingPunct="0"/>
              <a:t>4</a:t>
            </a:fld>
            <a:endParaRPr lang="es-ES_tradnl" sz="1100" i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2DB524-642F-44FF-B2F4-ACE14844A464}" type="slidenum">
              <a:rPr lang="es-ES"/>
              <a:pPr/>
              <a:t>6</a:t>
            </a:fld>
            <a:endParaRPr lang="es-E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B7C7EB-591C-4F54-96A1-23CF9B0A2A1D}" type="slidenum">
              <a:rPr lang="es-ES"/>
              <a:pPr/>
              <a:t>7</a:t>
            </a:fld>
            <a:endParaRPr lang="es-E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Quedan definidos los diagnósticos más frecuentes con una priorización de resultados e intervenciones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1063" y="735013"/>
            <a:ext cx="4889500" cy="3667125"/>
          </a:xfrm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4397" tIns="47198" rIns="94397" bIns="47198"/>
          <a:lstStyle/>
          <a:p>
            <a:endParaRPr lang="es-ES" smtClean="0"/>
          </a:p>
        </p:txBody>
      </p:sp>
      <p:sp>
        <p:nvSpPr>
          <p:cNvPr id="50180" name="3 Marcador de número de diapositiva"/>
          <p:cNvSpPr txBox="1">
            <a:spLocks noGrp="1"/>
          </p:cNvSpPr>
          <p:nvPr/>
        </p:nvSpPr>
        <p:spPr bwMode="auto">
          <a:xfrm>
            <a:off x="3762375" y="929005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531" tIns="0" rIns="19531" bIns="0" anchor="b"/>
          <a:lstStyle/>
          <a:p>
            <a:pPr algn="r" defTabSz="935038" eaLnBrk="0" hangingPunct="0"/>
            <a:fld id="{06BC190D-126A-43D5-8E2B-0833EB9059D8}" type="slidenum">
              <a:rPr lang="es-ES_tradnl" sz="1100" i="1"/>
              <a:pPr algn="r" defTabSz="935038" eaLnBrk="0" hangingPunct="0"/>
              <a:t>9</a:t>
            </a:fld>
            <a:endParaRPr lang="es-ES_tradnl" sz="1100" i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1063" y="735013"/>
            <a:ext cx="4889500" cy="3667125"/>
          </a:xfrm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4397" tIns="47198" rIns="94397" bIns="47198"/>
          <a:lstStyle/>
          <a:p>
            <a:endParaRPr lang="es-ES" smtClean="0"/>
          </a:p>
        </p:txBody>
      </p:sp>
      <p:sp>
        <p:nvSpPr>
          <p:cNvPr id="50180" name="3 Marcador de número de diapositiva"/>
          <p:cNvSpPr txBox="1">
            <a:spLocks noGrp="1"/>
          </p:cNvSpPr>
          <p:nvPr/>
        </p:nvSpPr>
        <p:spPr bwMode="auto">
          <a:xfrm>
            <a:off x="3762375" y="929005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531" tIns="0" rIns="19531" bIns="0" anchor="b"/>
          <a:lstStyle/>
          <a:p>
            <a:pPr algn="r" defTabSz="935038" eaLnBrk="0" hangingPunct="0"/>
            <a:fld id="{06BC190D-126A-43D5-8E2B-0833EB9059D8}" type="slidenum">
              <a:rPr lang="es-ES_tradnl" sz="1100" i="1"/>
              <a:pPr algn="r" defTabSz="935038" eaLnBrk="0" hangingPunct="0"/>
              <a:t>13</a:t>
            </a:fld>
            <a:endParaRPr lang="es-ES_tradnl" sz="1100" i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062577-4FD8-4136-9532-22E0B308AC7D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1063" y="735013"/>
            <a:ext cx="4889500" cy="3667125"/>
          </a:xfrm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4397" tIns="47198" rIns="94397" bIns="47198"/>
          <a:lstStyle/>
          <a:p>
            <a:endParaRPr lang="es-ES" smtClean="0"/>
          </a:p>
        </p:txBody>
      </p:sp>
      <p:sp>
        <p:nvSpPr>
          <p:cNvPr id="50180" name="3 Marcador de número de diapositiva"/>
          <p:cNvSpPr txBox="1">
            <a:spLocks noGrp="1"/>
          </p:cNvSpPr>
          <p:nvPr/>
        </p:nvSpPr>
        <p:spPr bwMode="auto">
          <a:xfrm>
            <a:off x="3762375" y="929005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531" tIns="0" rIns="19531" bIns="0" anchor="b"/>
          <a:lstStyle/>
          <a:p>
            <a:pPr algn="r" defTabSz="935038" eaLnBrk="0" hangingPunct="0"/>
            <a:fld id="{06BC190D-126A-43D5-8E2B-0833EB9059D8}" type="slidenum">
              <a:rPr lang="es-ES_tradnl" sz="1100" i="1"/>
              <a:pPr algn="r" defTabSz="935038" eaLnBrk="0" hangingPunct="0"/>
              <a:t>15</a:t>
            </a:fld>
            <a:endParaRPr lang="es-ES_tradnl" sz="1100" i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tx2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ondomadr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rotWithShape="1">
            <a:gsLst>
              <a:gs pos="0">
                <a:srgbClr val="2E7DA6"/>
              </a:gs>
              <a:gs pos="100000">
                <a:srgbClr val="F9F9F9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pic>
        <p:nvPicPr>
          <p:cNvPr id="4" name="Picture 5" descr="SALUD MADRIDtrparente copia"/>
          <p:cNvPicPr>
            <a:picLocks noChangeAspect="1" noChangeArrowheads="1"/>
          </p:cNvPicPr>
          <p:nvPr/>
        </p:nvPicPr>
        <p:blipFill>
          <a:blip r:embed="rId3" cstate="print"/>
          <a:srcRect b="20551"/>
          <a:stretch>
            <a:fillRect/>
          </a:stretch>
        </p:blipFill>
        <p:spPr bwMode="auto">
          <a:xfrm>
            <a:off x="8088313" y="88900"/>
            <a:ext cx="1081087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531938" y="1543050"/>
            <a:ext cx="7515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defRPr/>
            </a:pPr>
            <a:endParaRPr lang="es-ES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6286500"/>
            <a:ext cx="9144000" cy="0"/>
          </a:xfrm>
          <a:prstGeom prst="line">
            <a:avLst/>
          </a:prstGeom>
          <a:noFill/>
          <a:ln w="12700">
            <a:solidFill>
              <a:srgbClr val="DDDDDD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736600"/>
            <a:ext cx="9144000" cy="71438"/>
          </a:xfrm>
          <a:prstGeom prst="rect">
            <a:avLst/>
          </a:prstGeom>
          <a:gradFill rotWithShape="1">
            <a:gsLst>
              <a:gs pos="0">
                <a:srgbClr val="336699"/>
              </a:gs>
              <a:gs pos="100000">
                <a:schemeClr val="bg1">
                  <a:alpha val="1999"/>
                </a:scheme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pic>
        <p:nvPicPr>
          <p:cNvPr id="8" name="Picture 12" descr="dgic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713" y="6389688"/>
            <a:ext cx="2378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20"/>
          <p:cNvGrpSpPr>
            <a:grpSpLocks/>
          </p:cNvGrpSpPr>
          <p:nvPr/>
        </p:nvGrpSpPr>
        <p:grpSpPr bwMode="auto">
          <a:xfrm>
            <a:off x="4608513" y="6421438"/>
            <a:ext cx="4964112" cy="396875"/>
            <a:chOff x="2753" y="4045"/>
            <a:chExt cx="3127" cy="250"/>
          </a:xfrm>
        </p:grpSpPr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2753" y="4046"/>
              <a:ext cx="2337" cy="1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defRPr/>
              </a:pPr>
              <a:r>
                <a:rPr lang="es-ES" sz="1000" b="1" smtClean="0">
                  <a:solidFill>
                    <a:srgbClr val="969696"/>
                  </a:solidFill>
                </a:rPr>
                <a:t>Oficina de Gestión de la DGICIT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5085" y="4045"/>
              <a:ext cx="795" cy="2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s-ES" sz="1000" b="1" smtClean="0">
                  <a:solidFill>
                    <a:srgbClr val="969696"/>
                  </a:solidFill>
                </a:rPr>
                <a:t/>
              </a:r>
              <a:br>
                <a:rPr lang="es-ES" sz="1000" b="1" smtClean="0">
                  <a:solidFill>
                    <a:srgbClr val="969696"/>
                  </a:solidFill>
                </a:rPr>
              </a:br>
              <a:r>
                <a:rPr lang="es-ES" sz="1000" b="1" smtClean="0">
                  <a:solidFill>
                    <a:srgbClr val="969696"/>
                  </a:solidFill>
                </a:rPr>
                <a:t>Página </a:t>
              </a:r>
              <a:fld id="{93511831-6B69-4BA8-9DAD-77608BF61EE9}" type="slidenum">
                <a:rPr lang="es-ES" sz="1000" b="1" smtClean="0">
                  <a:solidFill>
                    <a:srgbClr val="969696"/>
                  </a:solidFill>
                </a:rPr>
                <a:pPr eaLnBrk="1" hangingPunct="1">
                  <a:spcBef>
                    <a:spcPct val="50000"/>
                  </a:spcBef>
                  <a:defRPr/>
                </a:pPr>
                <a:t>‹Nº›</a:t>
              </a:fld>
              <a:endParaRPr lang="es-ES" sz="1000" b="1" smtClean="0">
                <a:solidFill>
                  <a:srgbClr val="969696"/>
                </a:solidFill>
              </a:endParaRPr>
            </a:p>
          </p:txBody>
        </p:sp>
        <p:sp>
          <p:nvSpPr>
            <p:cNvPr id="12" name="Line 18"/>
            <p:cNvSpPr>
              <a:spLocks noChangeShapeType="1"/>
            </p:cNvSpPr>
            <p:nvPr/>
          </p:nvSpPr>
          <p:spPr bwMode="auto">
            <a:xfrm>
              <a:off x="5100" y="4068"/>
              <a:ext cx="0" cy="184"/>
            </a:xfrm>
            <a:prstGeom prst="line">
              <a:avLst/>
            </a:prstGeom>
            <a:noFill/>
            <a:ln w="222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3" name="Rectangle 43"/>
          <p:cNvSpPr>
            <a:spLocks noChangeArrowheads="1"/>
          </p:cNvSpPr>
          <p:nvPr/>
        </p:nvSpPr>
        <p:spPr bwMode="auto">
          <a:xfrm>
            <a:off x="0" y="5432425"/>
            <a:ext cx="3429000" cy="1439863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3647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dirty="0"/>
          </a:p>
        </p:txBody>
      </p:sp>
      <p:pic>
        <p:nvPicPr>
          <p:cNvPr id="14" name="Picture 41" descr="fondos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85938"/>
            <a:ext cx="3841750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041"/>
          <p:cNvSpPr>
            <a:spLocks noChangeArrowheads="1"/>
          </p:cNvSpPr>
          <p:nvPr/>
        </p:nvSpPr>
        <p:spPr bwMode="auto">
          <a:xfrm>
            <a:off x="3644900" y="2790825"/>
            <a:ext cx="57562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b="1" i="1">
                <a:solidFill>
                  <a:schemeClr val="accent1"/>
                </a:solidFill>
              </a:rPr>
              <a:t>Informe de seguimiento</a:t>
            </a: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3429000" y="0"/>
            <a:ext cx="5715000" cy="5270500"/>
          </a:xfrm>
          <a:prstGeom prst="rect">
            <a:avLst/>
          </a:prstGeom>
          <a:gradFill rotWithShape="1">
            <a:gsLst>
              <a:gs pos="0">
                <a:srgbClr val="434359"/>
              </a:gs>
              <a:gs pos="100000">
                <a:srgbClr val="2E7DA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s-ES" sz="1200" b="1"/>
          </a:p>
        </p:txBody>
      </p:sp>
      <p:sp>
        <p:nvSpPr>
          <p:cNvPr id="17" name="Rectangle 39"/>
          <p:cNvSpPr>
            <a:spLocks noChangeArrowheads="1"/>
          </p:cNvSpPr>
          <p:nvPr/>
        </p:nvSpPr>
        <p:spPr bwMode="auto">
          <a:xfrm>
            <a:off x="3429000" y="5099050"/>
            <a:ext cx="5715000" cy="358775"/>
          </a:xfrm>
          <a:prstGeom prst="rect">
            <a:avLst/>
          </a:prstGeom>
          <a:gradFill rotWithShape="1">
            <a:gsLst>
              <a:gs pos="0">
                <a:srgbClr val="606367"/>
              </a:gs>
              <a:gs pos="100000">
                <a:srgbClr val="D0D5D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bg1"/>
              </a:buClr>
              <a:buFont typeface="Arial" charset="0"/>
              <a:buNone/>
              <a:defRPr/>
            </a:pPr>
            <a:endParaRPr lang="es-ES" sz="1800" b="1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8" name="Picture 47" descr="SALUD MADRIDtrparente copia"/>
          <p:cNvPicPr>
            <a:picLocks noChangeAspect="1" noChangeArrowheads="1"/>
          </p:cNvPicPr>
          <p:nvPr/>
        </p:nvPicPr>
        <p:blipFill>
          <a:blip r:embed="rId6" cstate="print"/>
          <a:srcRect b="20551"/>
          <a:stretch>
            <a:fillRect/>
          </a:stretch>
        </p:blipFill>
        <p:spPr bwMode="auto">
          <a:xfrm>
            <a:off x="692150" y="350838"/>
            <a:ext cx="1546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48"/>
          <p:cNvSpPr txBox="1">
            <a:spLocks noChangeArrowheads="1"/>
          </p:cNvSpPr>
          <p:nvPr/>
        </p:nvSpPr>
        <p:spPr bwMode="auto">
          <a:xfrm>
            <a:off x="3841750" y="5788025"/>
            <a:ext cx="42100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s-ES" smtClean="0"/>
          </a:p>
        </p:txBody>
      </p:sp>
      <p:pic>
        <p:nvPicPr>
          <p:cNvPr id="20" name="21 Imagen" descr="fondo verde.bmp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36988" y="5495925"/>
            <a:ext cx="530701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Rectángulo"/>
          <p:cNvSpPr/>
          <p:nvPr userDrawn="1"/>
        </p:nvSpPr>
        <p:spPr>
          <a:xfrm>
            <a:off x="3429000" y="5446713"/>
            <a:ext cx="5715000" cy="1428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pic>
        <p:nvPicPr>
          <p:cNvPr id="22" name="37 Imagen" descr="AP-M.Logo AP_v0.1.gif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08388" y="5916613"/>
            <a:ext cx="250031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5"/>
          <p:cNvPicPr>
            <a:picLocks noChangeAspect="1" noChangeArrowheads="1"/>
          </p:cNvPicPr>
          <p:nvPr userDrawn="1"/>
        </p:nvPicPr>
        <p:blipFill>
          <a:blip r:embed="rId9" cstate="print"/>
          <a:srcRect t="19231"/>
          <a:stretch>
            <a:fillRect/>
          </a:stretch>
        </p:blipFill>
        <p:spPr bwMode="auto">
          <a:xfrm>
            <a:off x="6357938" y="5908675"/>
            <a:ext cx="2593975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8275" y="115888"/>
            <a:ext cx="7859713" cy="4889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5900" y="1268413"/>
            <a:ext cx="8740775" cy="50117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8275" y="115888"/>
            <a:ext cx="7859713" cy="4889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15900" y="914400"/>
            <a:ext cx="4294188" cy="536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2488" y="914400"/>
            <a:ext cx="4294187" cy="536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8275" y="115888"/>
            <a:ext cx="7859713" cy="4889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6875" y="254000"/>
            <a:ext cx="2209800" cy="6026150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2713" y="254000"/>
            <a:ext cx="6481762" cy="60261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ndomadri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rotWithShape="1">
            <a:gsLst>
              <a:gs pos="0">
                <a:srgbClr val="2E7DA6"/>
              </a:gs>
              <a:gs pos="100000">
                <a:srgbClr val="F9F9F9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5900" y="1268413"/>
            <a:ext cx="8740775" cy="501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 </a:t>
            </a:r>
            <a:r>
              <a:rPr lang="es-ES" dirty="0" err="1" smtClean="0"/>
              <a:t>ssadasda</a:t>
            </a:r>
            <a:r>
              <a:rPr lang="es-ES" dirty="0" smtClean="0"/>
              <a:t> as </a:t>
            </a:r>
            <a:r>
              <a:rPr lang="es-ES" dirty="0" err="1" smtClean="0"/>
              <a:t>as</a:t>
            </a:r>
            <a:r>
              <a:rPr lang="es-ES" dirty="0" smtClean="0"/>
              <a:t> a </a:t>
            </a:r>
            <a:r>
              <a:rPr lang="es-ES" dirty="0" err="1" smtClean="0"/>
              <a:t>sa</a:t>
            </a:r>
            <a:endParaRPr lang="es-ES" dirty="0" smtClean="0"/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 smtClean="0"/>
          </a:p>
        </p:txBody>
      </p:sp>
      <p:pic>
        <p:nvPicPr>
          <p:cNvPr id="1029" name="Picture 5" descr="SALUD MADRIDtrparente copia"/>
          <p:cNvPicPr>
            <a:picLocks noChangeAspect="1" noChangeArrowheads="1"/>
          </p:cNvPicPr>
          <p:nvPr/>
        </p:nvPicPr>
        <p:blipFill>
          <a:blip r:embed="rId13" cstate="print"/>
          <a:srcRect b="20551"/>
          <a:stretch>
            <a:fillRect/>
          </a:stretch>
        </p:blipFill>
        <p:spPr bwMode="auto">
          <a:xfrm>
            <a:off x="8088313" y="88900"/>
            <a:ext cx="1081087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1" name="Rectangle 8"/>
          <p:cNvSpPr>
            <a:spLocks noChangeArrowheads="1"/>
          </p:cNvSpPr>
          <p:nvPr/>
        </p:nvSpPr>
        <p:spPr bwMode="auto">
          <a:xfrm>
            <a:off x="1531938" y="1543050"/>
            <a:ext cx="7515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defRPr/>
            </a:pPr>
            <a:endParaRPr lang="es-ES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2" name="Line 10"/>
          <p:cNvSpPr>
            <a:spLocks noChangeShapeType="1"/>
          </p:cNvSpPr>
          <p:nvPr/>
        </p:nvSpPr>
        <p:spPr bwMode="auto">
          <a:xfrm>
            <a:off x="0" y="6286500"/>
            <a:ext cx="9144000" cy="0"/>
          </a:xfrm>
          <a:prstGeom prst="line">
            <a:avLst/>
          </a:prstGeom>
          <a:noFill/>
          <a:ln w="12700">
            <a:solidFill>
              <a:srgbClr val="DDDDDD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033" name="Rectangle 11"/>
          <p:cNvSpPr>
            <a:spLocks noChangeArrowheads="1"/>
          </p:cNvSpPr>
          <p:nvPr/>
        </p:nvSpPr>
        <p:spPr bwMode="auto">
          <a:xfrm>
            <a:off x="0" y="736600"/>
            <a:ext cx="9144000" cy="71438"/>
          </a:xfrm>
          <a:prstGeom prst="rect">
            <a:avLst/>
          </a:prstGeom>
          <a:gradFill rotWithShape="1">
            <a:gsLst>
              <a:gs pos="0">
                <a:srgbClr val="336699"/>
              </a:gs>
              <a:gs pos="100000">
                <a:schemeClr val="bg1">
                  <a:alpha val="1999"/>
                </a:scheme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34" name="Text Box 15"/>
          <p:cNvSpPr txBox="1">
            <a:spLocks noChangeArrowheads="1"/>
          </p:cNvSpPr>
          <p:nvPr/>
        </p:nvSpPr>
        <p:spPr bwMode="auto">
          <a:xfrm>
            <a:off x="82550" y="6321425"/>
            <a:ext cx="2686050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s-ES" sz="1200" smtClean="0">
                <a:solidFill>
                  <a:schemeClr val="bg2"/>
                </a:solidFill>
              </a:rPr>
              <a:t>SERVICIO MADRILEÑO DE SALUD</a:t>
            </a:r>
          </a:p>
        </p:txBody>
      </p:sp>
      <p:sp>
        <p:nvSpPr>
          <p:cNvPr id="1035" name="Text Box 14"/>
          <p:cNvSpPr txBox="1">
            <a:spLocks noChangeArrowheads="1"/>
          </p:cNvSpPr>
          <p:nvPr/>
        </p:nvSpPr>
        <p:spPr bwMode="auto">
          <a:xfrm>
            <a:off x="8310563" y="6421438"/>
            <a:ext cx="1262062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000" b="1" smtClean="0">
                <a:solidFill>
                  <a:srgbClr val="969696"/>
                </a:solidFill>
              </a:rPr>
              <a:t/>
            </a:r>
            <a:br>
              <a:rPr lang="es-ES" sz="1000" b="1" smtClean="0">
                <a:solidFill>
                  <a:srgbClr val="969696"/>
                </a:solidFill>
              </a:rPr>
            </a:br>
            <a:r>
              <a:rPr lang="es-ES" sz="1000" b="1" smtClean="0">
                <a:solidFill>
                  <a:srgbClr val="969696"/>
                </a:solidFill>
              </a:rPr>
              <a:t>Página </a:t>
            </a:r>
            <a:fld id="{02EF0A51-7487-4B38-93E2-6FED6538E3D9}" type="slidenum">
              <a:rPr lang="es-ES" sz="1000" b="1" smtClean="0">
                <a:solidFill>
                  <a:srgbClr val="969696"/>
                </a:solidFill>
              </a:rPr>
              <a:pPr eaLnBrk="1" hangingPunct="1">
                <a:spcBef>
                  <a:spcPct val="50000"/>
                </a:spcBef>
                <a:defRPr/>
              </a:pPr>
              <a:t>‹Nº›</a:t>
            </a:fld>
            <a:endParaRPr lang="es-ES" sz="1000" b="1" smtClean="0">
              <a:solidFill>
                <a:srgbClr val="969696"/>
              </a:solidFill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0" y="744538"/>
            <a:ext cx="9144000" cy="276225"/>
          </a:xfrm>
          <a:prstGeom prst="rightArrow">
            <a:avLst>
              <a:gd name="adj1" fmla="val 100000"/>
              <a:gd name="adj2" fmla="val 0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4000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90488">
              <a:buFont typeface="Arial" charset="0"/>
              <a:buNone/>
              <a:defRPr/>
            </a:pPr>
            <a:endParaRPr lang="es-ES" b="1" dirty="0">
              <a:solidFill>
                <a:srgbClr val="0C2D83"/>
              </a:solidFill>
            </a:endParaRPr>
          </a:p>
        </p:txBody>
      </p:sp>
      <p:sp>
        <p:nvSpPr>
          <p:cNvPr id="14" name="13 Rectángulo"/>
          <p:cNvSpPr/>
          <p:nvPr userDrawn="1"/>
        </p:nvSpPr>
        <p:spPr>
          <a:xfrm>
            <a:off x="179512" y="188640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2000" b="1" dirty="0" smtClean="0">
                <a:solidFill>
                  <a:schemeClr val="accent3"/>
                </a:solidFill>
                <a:latin typeface="Calibri" pitchFamily="34" charset="0"/>
              </a:rPr>
              <a:t>Experiencia del uso de la NOC Atención Primaria en Madrid</a:t>
            </a:r>
            <a:endParaRPr lang="es-ES" sz="2000" dirty="0">
              <a:solidFill>
                <a:schemeClr val="accent3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8" r:id="rId1"/>
    <p:sldLayoutId id="2147484780" r:id="rId2"/>
    <p:sldLayoutId id="2147484781" r:id="rId3"/>
    <p:sldLayoutId id="2147484782" r:id="rId4"/>
    <p:sldLayoutId id="2147484789" r:id="rId5"/>
    <p:sldLayoutId id="2147484783" r:id="rId6"/>
    <p:sldLayoutId id="2147484784" r:id="rId7"/>
    <p:sldLayoutId id="2147484785" r:id="rId8"/>
    <p:sldLayoutId id="2147484786" r:id="rId9"/>
    <p:sldLayoutId id="2147484787" r:id="rId10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1600" b="1" i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1600" b="1" i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1600" b="1" i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1600" b="1" i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177800" indent="-177800" algn="just" rtl="0" eaLnBrk="0" fontAlgn="base" hangingPunct="0">
        <a:spcBef>
          <a:spcPct val="20000"/>
        </a:spcBef>
        <a:spcAft>
          <a:spcPct val="25000"/>
        </a:spcAft>
        <a:buClr>
          <a:srgbClr val="FF0000"/>
        </a:buClr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901700" indent="-368300" algn="just" rtl="0" eaLnBrk="0" fontAlgn="base" hangingPunct="0">
        <a:spcBef>
          <a:spcPct val="20000"/>
        </a:spcBef>
        <a:spcAft>
          <a:spcPct val="25000"/>
        </a:spcAft>
        <a:buClr>
          <a:srgbClr val="2A21A5"/>
        </a:buClr>
        <a:buFont typeface="Wingdings" pitchFamily="2" charset="2"/>
        <a:buChar char="Ø"/>
        <a:defRPr sz="2800">
          <a:solidFill>
            <a:srgbClr val="000000"/>
          </a:solidFill>
          <a:latin typeface="+mn-lt"/>
        </a:defRPr>
      </a:lvl2pPr>
      <a:lvl3pPr marL="1435100" indent="-352425" algn="just" rtl="0" eaLnBrk="0" fontAlgn="base" hangingPunct="0">
        <a:spcBef>
          <a:spcPct val="20000"/>
        </a:spcBef>
        <a:spcAft>
          <a:spcPct val="0"/>
        </a:spcAft>
        <a:buClr>
          <a:srgbClr val="2E7DA6"/>
        </a:buClr>
        <a:buFont typeface="Wingdings" pitchFamily="2" charset="2"/>
        <a:buChar char="ü"/>
        <a:defRPr sz="2400">
          <a:solidFill>
            <a:srgbClr val="000000"/>
          </a:solidFill>
          <a:latin typeface="+mn-lt"/>
        </a:defRPr>
      </a:lvl3pPr>
      <a:lvl4pPr marL="2070100" indent="-180975" algn="just" rtl="0" eaLnBrk="0" fontAlgn="base" hangingPunct="0">
        <a:spcBef>
          <a:spcPct val="20000"/>
        </a:spcBef>
        <a:spcAft>
          <a:spcPct val="0"/>
        </a:spcAft>
        <a:buClr>
          <a:srgbClr val="2E7DA6"/>
        </a:buClr>
        <a:buSzPct val="110000"/>
        <a:buChar char="•"/>
        <a:defRPr sz="2000">
          <a:solidFill>
            <a:srgbClr val="000000"/>
          </a:solidFill>
          <a:latin typeface="+mn-lt"/>
        </a:defRPr>
      </a:lvl4pPr>
      <a:lvl5pPr marL="2406650" indent="-157163" algn="just" rtl="0" eaLnBrk="0" fontAlgn="base" hangingPunct="0">
        <a:spcBef>
          <a:spcPct val="20000"/>
        </a:spcBef>
        <a:spcAft>
          <a:spcPct val="0"/>
        </a:spcAft>
        <a:buClr>
          <a:srgbClr val="2E7DA6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5pPr>
      <a:lvl6pPr marL="1858963" indent="-157163" algn="just" rtl="0" eaLnBrk="1" fontAlgn="base" hangingPunct="1">
        <a:spcBef>
          <a:spcPct val="20000"/>
        </a:spcBef>
        <a:spcAft>
          <a:spcPct val="0"/>
        </a:spcAft>
        <a:buClr>
          <a:srgbClr val="2E7DA6"/>
        </a:buClr>
        <a:buFont typeface="Arial" charset="0"/>
        <a:buChar char="–"/>
        <a:defRPr>
          <a:solidFill>
            <a:srgbClr val="000000"/>
          </a:solidFill>
          <a:latin typeface="+mn-lt"/>
        </a:defRPr>
      </a:lvl6pPr>
      <a:lvl7pPr marL="2316163" indent="-157163" algn="just" rtl="0" eaLnBrk="1" fontAlgn="base" hangingPunct="1">
        <a:spcBef>
          <a:spcPct val="20000"/>
        </a:spcBef>
        <a:spcAft>
          <a:spcPct val="0"/>
        </a:spcAft>
        <a:buClr>
          <a:srgbClr val="2E7DA6"/>
        </a:buClr>
        <a:buFont typeface="Arial" charset="0"/>
        <a:buChar char="–"/>
        <a:defRPr>
          <a:solidFill>
            <a:srgbClr val="000000"/>
          </a:solidFill>
          <a:latin typeface="+mn-lt"/>
        </a:defRPr>
      </a:lvl7pPr>
      <a:lvl8pPr marL="2773363" indent="-157163" algn="just" rtl="0" eaLnBrk="1" fontAlgn="base" hangingPunct="1">
        <a:spcBef>
          <a:spcPct val="20000"/>
        </a:spcBef>
        <a:spcAft>
          <a:spcPct val="0"/>
        </a:spcAft>
        <a:buClr>
          <a:srgbClr val="2E7DA6"/>
        </a:buClr>
        <a:buFont typeface="Arial" charset="0"/>
        <a:buChar char="–"/>
        <a:defRPr>
          <a:solidFill>
            <a:srgbClr val="000000"/>
          </a:solidFill>
          <a:latin typeface="+mn-lt"/>
        </a:defRPr>
      </a:lvl8pPr>
      <a:lvl9pPr marL="3230563" indent="-157163" algn="just" rtl="0" eaLnBrk="1" fontAlgn="base" hangingPunct="1">
        <a:spcBef>
          <a:spcPct val="20000"/>
        </a:spcBef>
        <a:spcAft>
          <a:spcPct val="0"/>
        </a:spcAft>
        <a:buClr>
          <a:srgbClr val="2E7DA6"/>
        </a:buClr>
        <a:buFont typeface="Arial" charset="0"/>
        <a:buChar char="–"/>
        <a:defRPr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6.emf"/><Relationship Id="rId5" Type="http://schemas.openxmlformats.org/officeDocument/2006/relationships/oleObject" Target="../embeddings/Hoja_de_c_lculo_de_Microsoft_Excel_97-20031.xls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7.emf"/><Relationship Id="rId4" Type="http://schemas.openxmlformats.org/officeDocument/2006/relationships/oleObject" Target="../embeddings/Hoja_de_c_lculo_de_Microsoft_Excel_97-20032.xls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8.emf"/><Relationship Id="rId5" Type="http://schemas.openxmlformats.org/officeDocument/2006/relationships/oleObject" Target="../embeddings/Hoja_de_c_lculo_de_Microsoft_Excel_97-20033.xls"/><Relationship Id="rId4" Type="http://schemas.openxmlformats.org/officeDocument/2006/relationships/oleObject" Target="../embeddings/oleObject3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9.emf"/><Relationship Id="rId4" Type="http://schemas.openxmlformats.org/officeDocument/2006/relationships/oleObject" Target="../embeddings/Hoja_de_c_lculo_de_Microsoft_Excel_97-20034.xls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0.emf"/><Relationship Id="rId5" Type="http://schemas.openxmlformats.org/officeDocument/2006/relationships/oleObject" Target="../embeddings/Hoja_de_c_lculo_de_Microsoft_Excel_97-20035.xls"/><Relationship Id="rId4" Type="http://schemas.openxmlformats.org/officeDocument/2006/relationships/oleObject" Target="../embeddings/oleObject5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1.emf"/><Relationship Id="rId5" Type="http://schemas.openxmlformats.org/officeDocument/2006/relationships/oleObject" Target="../embeddings/Hoja_de_c_lculo_de_Microsoft_Excel_97-20036.xls"/><Relationship Id="rId4" Type="http://schemas.openxmlformats.org/officeDocument/2006/relationships/oleObject" Target="../embeddings/oleObject6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52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6200" y="5978525"/>
            <a:ext cx="3209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300">
                <a:solidFill>
                  <a:schemeClr val="bg1"/>
                </a:solidFill>
              </a:rPr>
              <a:t>Abril 2011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581400" y="2071688"/>
            <a:ext cx="5397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400" b="1" dirty="0" smtClean="0">
                <a:solidFill>
                  <a:schemeClr val="accent3"/>
                </a:solidFill>
                <a:latin typeface="Calibri" pitchFamily="34" charset="0"/>
              </a:rPr>
              <a:t>Experiencia del uso de la NOC </a:t>
            </a:r>
            <a:r>
              <a:rPr lang="es-ES" sz="2400" b="1" dirty="0">
                <a:solidFill>
                  <a:schemeClr val="accent3"/>
                </a:solidFill>
                <a:latin typeface="Calibri" pitchFamily="34" charset="0"/>
              </a:rPr>
              <a:t>Atención Primaria en Madrid</a:t>
            </a:r>
            <a:endParaRPr lang="es-ES" sz="2400" dirty="0">
              <a:solidFill>
                <a:schemeClr val="accent3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000625" y="3371850"/>
            <a:ext cx="37020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s-ES_tradnl" sz="1400" dirty="0">
                <a:solidFill>
                  <a:schemeClr val="accent3"/>
                </a:solidFill>
                <a:latin typeface="Calibri" pitchFamily="34" charset="0"/>
              </a:rPr>
              <a:t>José Luis Aréjula Torres</a:t>
            </a:r>
          </a:p>
          <a:p>
            <a:pPr algn="r">
              <a:defRPr/>
            </a:pPr>
            <a:r>
              <a:rPr lang="es-ES_tradnl" sz="1400" dirty="0">
                <a:solidFill>
                  <a:schemeClr val="accent3"/>
                </a:solidFill>
                <a:latin typeface="Calibri" pitchFamily="34" charset="0"/>
              </a:rPr>
              <a:t>Dirección Técnica de Sistemas de Información</a:t>
            </a:r>
          </a:p>
          <a:p>
            <a:pPr algn="r">
              <a:defRPr/>
            </a:pPr>
            <a:r>
              <a:rPr lang="es-ES_tradnl" sz="1400" dirty="0">
                <a:solidFill>
                  <a:schemeClr val="accent3"/>
                </a:solidFill>
                <a:latin typeface="Calibri" pitchFamily="34" charset="0"/>
              </a:rPr>
              <a:t>Gerencia adjunta de planificación y calidad</a:t>
            </a:r>
            <a:endParaRPr lang="es-ES" sz="1400" dirty="0">
              <a:solidFill>
                <a:schemeClr val="accent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sz="1400" b="1" dirty="0" smtClean="0">
                <a:solidFill>
                  <a:srgbClr val="FFFFFF"/>
                </a:solidFill>
              </a:rPr>
              <a:t>Consideraciones previas</a:t>
            </a:r>
            <a:endParaRPr lang="es-ES" sz="1400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844824"/>
            <a:ext cx="757237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</a:rPr>
              <a:t>¿Integraran todas las fases del proceso enfermero?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</a:rPr>
              <a:t>¿Qué lenguajes van a integrarse?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</a:rPr>
              <a:t>¿A qué nivel se van a desarrollar? 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</a:rPr>
              <a:t>¿Existirán planes estándar?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</a:rPr>
              <a:t>¿Sistematizarán la valoración?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</a:rPr>
              <a:t>¿Sistematizarán las decisiones clínicas?</a:t>
            </a:r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</a:rPr>
              <a:t>¿Existirá un SIS diseñado desde el inicio?…</a:t>
            </a:r>
            <a:endParaRPr lang="es-ES_tradnl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357188" y="1628800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" sz="1400" b="1" dirty="0" smtClean="0">
                <a:solidFill>
                  <a:srgbClr val="FFFFFF"/>
                </a:solidFill>
              </a:rPr>
              <a:t>Modelo de datos de planes de cuidados</a:t>
            </a:r>
            <a:endParaRPr lang="es-ES" sz="1400" b="1" dirty="0">
              <a:solidFill>
                <a:srgbClr val="FFFFFF"/>
              </a:solidFill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928688" y="2060848"/>
            <a:ext cx="4572000" cy="3786063"/>
            <a:chOff x="928688" y="2132856"/>
            <a:chExt cx="4572000" cy="3786063"/>
          </a:xfrm>
        </p:grpSpPr>
        <p:pic>
          <p:nvPicPr>
            <p:cNvPr id="10244" name="Picture 2" descr="C:\Documents and Settings\25401616W\Configuración local\Archivos temporales de Internet\Content.IE5\4YK6N0UC\MC90043262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2561357"/>
              <a:ext cx="414337" cy="414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5" name="5 CuadroTexto"/>
            <p:cNvSpPr txBox="1">
              <a:spLocks noChangeArrowheads="1"/>
            </p:cNvSpPr>
            <p:nvPr/>
          </p:nvSpPr>
          <p:spPr bwMode="auto">
            <a:xfrm>
              <a:off x="1428750" y="2561357"/>
              <a:ext cx="407193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dirty="0" smtClean="0">
                  <a:latin typeface="Calibri" pitchFamily="34" charset="0"/>
                </a:rPr>
                <a:t>Diagnósticos de Enfermería</a:t>
              </a:r>
              <a:endParaRPr lang="es-ES" dirty="0">
                <a:latin typeface="Calibri" pitchFamily="34" charset="0"/>
              </a:endParaRPr>
            </a:p>
          </p:txBody>
        </p:sp>
        <p:pic>
          <p:nvPicPr>
            <p:cNvPr id="10246" name="Picture 2" descr="C:\Documents and Settings\25401616W\Configuración local\Archivos temporales de Internet\Content.IE5\4YK6N0UC\MC90043262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2932832"/>
              <a:ext cx="414337" cy="414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7" name="7 CuadroTexto"/>
            <p:cNvSpPr txBox="1">
              <a:spLocks noChangeArrowheads="1"/>
            </p:cNvSpPr>
            <p:nvPr/>
          </p:nvSpPr>
          <p:spPr bwMode="auto">
            <a:xfrm>
              <a:off x="1428750" y="2970932"/>
              <a:ext cx="407193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dirty="0" smtClean="0">
                  <a:latin typeface="Calibri" pitchFamily="34" charset="0"/>
                </a:rPr>
                <a:t>Características definitorias</a:t>
              </a:r>
              <a:endParaRPr lang="es-ES" dirty="0">
                <a:latin typeface="Calibri" pitchFamily="34" charset="0"/>
              </a:endParaRPr>
            </a:p>
          </p:txBody>
        </p:sp>
        <p:pic>
          <p:nvPicPr>
            <p:cNvPr id="10248" name="Picture 2" descr="C:\Documents and Settings\25401616W\Configuración local\Archivos temporales de Internet\Content.IE5\4YK6N0UC\MC90043262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3361457"/>
              <a:ext cx="414337" cy="414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9" name="9 CuadroTexto"/>
            <p:cNvSpPr txBox="1">
              <a:spLocks noChangeArrowheads="1"/>
            </p:cNvSpPr>
            <p:nvPr/>
          </p:nvSpPr>
          <p:spPr bwMode="auto">
            <a:xfrm>
              <a:off x="1428750" y="3361457"/>
              <a:ext cx="407193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dirty="0" smtClean="0">
                  <a:latin typeface="Calibri" pitchFamily="34" charset="0"/>
                </a:rPr>
                <a:t>Factores relacionados</a:t>
              </a:r>
              <a:endParaRPr lang="es-ES" dirty="0">
                <a:latin typeface="Calibri" pitchFamily="34" charset="0"/>
              </a:endParaRPr>
            </a:p>
          </p:txBody>
        </p:sp>
        <p:pic>
          <p:nvPicPr>
            <p:cNvPr id="10250" name="Picture 2" descr="C:\Documents and Settings\25401616W\Configuración local\Archivos temporales de Internet\Content.IE5\4YK6N0UC\MC90043262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3775794"/>
              <a:ext cx="414337" cy="414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1" name="11 CuadroTexto"/>
            <p:cNvSpPr txBox="1">
              <a:spLocks noChangeArrowheads="1"/>
            </p:cNvSpPr>
            <p:nvPr/>
          </p:nvSpPr>
          <p:spPr bwMode="auto">
            <a:xfrm>
              <a:off x="1428750" y="3775794"/>
              <a:ext cx="407193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dirty="0" smtClean="0">
                  <a:latin typeface="Calibri" pitchFamily="34" charset="0"/>
                </a:rPr>
                <a:t>NOC </a:t>
              </a:r>
              <a:endParaRPr lang="es-ES" dirty="0">
                <a:latin typeface="Calibri" pitchFamily="34" charset="0"/>
              </a:endParaRPr>
            </a:p>
          </p:txBody>
        </p:sp>
        <p:pic>
          <p:nvPicPr>
            <p:cNvPr id="10252" name="Picture 2" descr="C:\Documents and Settings\25401616W\Configuración local\Archivos temporales de Internet\Content.IE5\4YK6N0UC\MC90043262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4204419"/>
              <a:ext cx="414337" cy="414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3" name="13 CuadroTexto"/>
            <p:cNvSpPr txBox="1">
              <a:spLocks noChangeArrowheads="1"/>
            </p:cNvSpPr>
            <p:nvPr/>
          </p:nvSpPr>
          <p:spPr bwMode="auto">
            <a:xfrm>
              <a:off x="1428750" y="4204419"/>
              <a:ext cx="407193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dirty="0" smtClean="0">
                  <a:latin typeface="Calibri" pitchFamily="34" charset="0"/>
                </a:rPr>
                <a:t>Indicadores NOC</a:t>
              </a:r>
              <a:endParaRPr lang="es-ES" dirty="0">
                <a:latin typeface="Calibri" pitchFamily="34" charset="0"/>
              </a:endParaRPr>
            </a:p>
          </p:txBody>
        </p:sp>
        <p:pic>
          <p:nvPicPr>
            <p:cNvPr id="10254" name="Picture 2" descr="C:\Documents and Settings\25401616W\Configuración local\Archivos temporales de Internet\Content.IE5\4YK6N0UC\MC90043262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4633044"/>
              <a:ext cx="414337" cy="414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5" name="15 CuadroTexto"/>
            <p:cNvSpPr txBox="1">
              <a:spLocks noChangeArrowheads="1"/>
            </p:cNvSpPr>
            <p:nvPr/>
          </p:nvSpPr>
          <p:spPr bwMode="auto">
            <a:xfrm>
              <a:off x="1428750" y="4633044"/>
              <a:ext cx="407193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dirty="0" smtClean="0">
                  <a:latin typeface="Calibri" pitchFamily="34" charset="0"/>
                </a:rPr>
                <a:t>Escalas NOC</a:t>
              </a:r>
              <a:endParaRPr lang="es-ES" dirty="0">
                <a:latin typeface="Calibri" pitchFamily="34" charset="0"/>
              </a:endParaRPr>
            </a:p>
          </p:txBody>
        </p:sp>
        <p:pic>
          <p:nvPicPr>
            <p:cNvPr id="10256" name="Picture 2" descr="C:\Documents and Settings\25401616W\Configuración local\Archivos temporales de Internet\Content.IE5\4YK6N0UC\MC90043262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5061669"/>
              <a:ext cx="414337" cy="414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7" name="17 CuadroTexto"/>
            <p:cNvSpPr txBox="1">
              <a:spLocks noChangeArrowheads="1"/>
            </p:cNvSpPr>
            <p:nvPr/>
          </p:nvSpPr>
          <p:spPr bwMode="auto">
            <a:xfrm>
              <a:off x="1428750" y="5061669"/>
              <a:ext cx="407193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dirty="0" smtClean="0">
                  <a:latin typeface="Calibri" pitchFamily="34" charset="0"/>
                </a:rPr>
                <a:t>NIC</a:t>
              </a:r>
              <a:endParaRPr lang="es-ES" dirty="0">
                <a:latin typeface="Calibri" pitchFamily="34" charset="0"/>
              </a:endParaRPr>
            </a:p>
          </p:txBody>
        </p:sp>
        <p:pic>
          <p:nvPicPr>
            <p:cNvPr id="10258" name="Picture 2" descr="C:\Documents and Settings\25401616W\Configuración local\Archivos temporales de Internet\Content.IE5\4YK6N0UC\MC90043262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5504582"/>
              <a:ext cx="414337" cy="414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9" name="19 CuadroTexto"/>
            <p:cNvSpPr txBox="1">
              <a:spLocks noChangeArrowheads="1"/>
            </p:cNvSpPr>
            <p:nvPr/>
          </p:nvSpPr>
          <p:spPr bwMode="auto">
            <a:xfrm>
              <a:off x="1428750" y="5504582"/>
              <a:ext cx="407193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dirty="0" smtClean="0">
                  <a:latin typeface="Calibri" pitchFamily="34" charset="0"/>
                </a:rPr>
                <a:t>Actividades NIC</a:t>
              </a:r>
              <a:endParaRPr lang="es-ES" dirty="0">
                <a:latin typeface="Calibri" pitchFamily="34" charset="0"/>
              </a:endParaRPr>
            </a:p>
          </p:txBody>
        </p:sp>
        <p:pic>
          <p:nvPicPr>
            <p:cNvPr id="20" name="Picture 2" descr="C:\Documents and Settings\25401616W\Configuración local\Archivos temporales de Internet\Content.IE5\4YK6N0UC\MC90043262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2132856"/>
              <a:ext cx="414337" cy="414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19 CuadroTexto"/>
            <p:cNvSpPr txBox="1">
              <a:spLocks noChangeArrowheads="1"/>
            </p:cNvSpPr>
            <p:nvPr/>
          </p:nvSpPr>
          <p:spPr bwMode="auto">
            <a:xfrm>
              <a:off x="1428750" y="2132856"/>
              <a:ext cx="407193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dirty="0" smtClean="0">
                  <a:latin typeface="Calibri" pitchFamily="34" charset="0"/>
                </a:rPr>
                <a:t>Datos de valoración</a:t>
              </a:r>
              <a:endParaRPr lang="es-E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065989" y="-113660"/>
            <a:ext cx="5012026" cy="7632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residencia CAM indice 02 copia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1012825"/>
            <a:ext cx="27622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857500" y="1357313"/>
            <a:ext cx="62865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Introducción</a:t>
            </a: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Preparación del entorno clínico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Sistema de entrada – Aplicaciones PC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de datos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Capa tecnológica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Capa de presentación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Sistemas de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Análisis de la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Los logros, los retos, las dudas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Conclusiones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400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95288" y="1500188"/>
            <a:ext cx="8353425" cy="655637"/>
          </a:xfrm>
          <a:prstGeom prst="roundRect">
            <a:avLst>
              <a:gd name="adj" fmla="val 1062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541" tIns="45769" rIns="91541" bIns="45769" anchor="ctr"/>
          <a:lstStyle/>
          <a:p>
            <a:pPr algn="ctr">
              <a:defRPr/>
            </a:pPr>
            <a:r>
              <a:rPr lang="es-ES" sz="1400" b="1" dirty="0">
                <a:solidFill>
                  <a:schemeClr val="bg1"/>
                </a:solidFill>
                <a:sym typeface="Wingdings" pitchFamily="2" charset="2"/>
              </a:rPr>
              <a:t>AP-Madrid es el nuevo sistema de información sanitaria centralizado de Atención Primaria 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0" y="744538"/>
            <a:ext cx="9144000" cy="390525"/>
          </a:xfrm>
          <a:prstGeom prst="rightArrow">
            <a:avLst>
              <a:gd name="adj1" fmla="val 100000"/>
              <a:gd name="adj2" fmla="val 0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4000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90488">
              <a:buFont typeface="Arial" charset="0"/>
              <a:buNone/>
              <a:defRPr/>
            </a:pPr>
            <a:r>
              <a:rPr lang="es-ES" sz="1400" b="1" dirty="0">
                <a:solidFill>
                  <a:srgbClr val="1A1466"/>
                </a:solidFill>
              </a:rPr>
              <a:t>Introducción</a:t>
            </a:r>
          </a:p>
        </p:txBody>
      </p:sp>
      <p:sp>
        <p:nvSpPr>
          <p:cNvPr id="8" name="7 Rectángulo redondeado"/>
          <p:cNvSpPr>
            <a:spLocks noChangeArrowheads="1"/>
          </p:cNvSpPr>
          <p:nvPr/>
        </p:nvSpPr>
        <p:spPr bwMode="auto">
          <a:xfrm>
            <a:off x="395288" y="2430463"/>
            <a:ext cx="8353425" cy="3713162"/>
          </a:xfrm>
          <a:prstGeom prst="roundRect">
            <a:avLst>
              <a:gd name="adj" fmla="val 6112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300" dirty="0"/>
              <a:t>Supone pasar de un modelo distribuido a un modelo </a:t>
            </a:r>
            <a:r>
              <a:rPr lang="es-ES" sz="1300" b="1" dirty="0"/>
              <a:t>centralizado</a:t>
            </a:r>
            <a:r>
              <a:rPr lang="es-ES" sz="1300" dirty="0"/>
              <a:t> basado en tecnología </a:t>
            </a:r>
            <a:r>
              <a:rPr lang="es-ES" sz="1300" b="1" dirty="0"/>
              <a:t>web</a:t>
            </a:r>
            <a:r>
              <a:rPr lang="es-ES" sz="1300" dirty="0"/>
              <a:t>.</a:t>
            </a:r>
          </a:p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300" dirty="0"/>
          </a:p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300" dirty="0"/>
          </a:p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300" dirty="0"/>
          </a:p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300" dirty="0"/>
          </a:p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300" dirty="0"/>
          </a:p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300" dirty="0"/>
          </a:p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300" dirty="0"/>
          </a:p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300" dirty="0"/>
              <a:t>Es un sistema </a:t>
            </a:r>
            <a:r>
              <a:rPr lang="es-ES" sz="1300" b="1" dirty="0"/>
              <a:t>propiedad </a:t>
            </a:r>
            <a:r>
              <a:rPr lang="es-ES" sz="1300" dirty="0"/>
              <a:t>de la Consejería de Sanidad y en la actualidad uno de sus proyectos de </a:t>
            </a:r>
            <a:r>
              <a:rPr lang="es-ES" sz="1300" b="1" dirty="0"/>
              <a:t>máxima prioridad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681038" y="2292350"/>
            <a:ext cx="5186362" cy="28575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" sz="1400" b="1" dirty="0">
                <a:latin typeface="+mj-lt"/>
              </a:rPr>
              <a:t>Características principales de AP-Madrid </a:t>
            </a:r>
          </a:p>
        </p:txBody>
      </p:sp>
      <p:sp>
        <p:nvSpPr>
          <p:cNvPr id="54" name="Freeform 4"/>
          <p:cNvSpPr>
            <a:spLocks/>
          </p:cNvSpPr>
          <p:nvPr/>
        </p:nvSpPr>
        <p:spPr bwMode="blackWhite">
          <a:xfrm>
            <a:off x="3929058" y="3723063"/>
            <a:ext cx="1285884" cy="428628"/>
          </a:xfrm>
          <a:custGeom>
            <a:avLst/>
            <a:gdLst>
              <a:gd name="connsiteX0" fmla="*/ 0 w 1351"/>
              <a:gd name="connsiteY0" fmla="*/ 791 h 999"/>
              <a:gd name="connsiteX1" fmla="*/ 0 w 1351"/>
              <a:gd name="connsiteY1" fmla="*/ 440 h 999"/>
              <a:gd name="connsiteX2" fmla="*/ 1023 w 1351"/>
              <a:gd name="connsiteY2" fmla="*/ 184 h 999"/>
              <a:gd name="connsiteX3" fmla="*/ 1023 w 1351"/>
              <a:gd name="connsiteY3" fmla="*/ 0 h 999"/>
              <a:gd name="connsiteX4" fmla="*/ 1351 w 1351"/>
              <a:gd name="connsiteY4" fmla="*/ 480 h 999"/>
              <a:gd name="connsiteX5" fmla="*/ 1023 w 1351"/>
              <a:gd name="connsiteY5" fmla="*/ 999 h 999"/>
              <a:gd name="connsiteX6" fmla="*/ 1023 w 1351"/>
              <a:gd name="connsiteY6" fmla="*/ 791 h 999"/>
              <a:gd name="connsiteX7" fmla="*/ 0 w 1351"/>
              <a:gd name="connsiteY7" fmla="*/ 693 h 999"/>
              <a:gd name="connsiteX0" fmla="*/ 0 w 1351"/>
              <a:gd name="connsiteY0" fmla="*/ 791 h 999"/>
              <a:gd name="connsiteX1" fmla="*/ 0 w 1351"/>
              <a:gd name="connsiteY1" fmla="*/ 440 h 999"/>
              <a:gd name="connsiteX2" fmla="*/ 1023 w 1351"/>
              <a:gd name="connsiteY2" fmla="*/ 184 h 999"/>
              <a:gd name="connsiteX3" fmla="*/ 1023 w 1351"/>
              <a:gd name="connsiteY3" fmla="*/ 0 h 999"/>
              <a:gd name="connsiteX4" fmla="*/ 1351 w 1351"/>
              <a:gd name="connsiteY4" fmla="*/ 480 h 999"/>
              <a:gd name="connsiteX5" fmla="*/ 1023 w 1351"/>
              <a:gd name="connsiteY5" fmla="*/ 999 h 999"/>
              <a:gd name="connsiteX6" fmla="*/ 1023 w 1351"/>
              <a:gd name="connsiteY6" fmla="*/ 791 h 999"/>
              <a:gd name="connsiteX7" fmla="*/ 0 w 1351"/>
              <a:gd name="connsiteY7" fmla="*/ 529 h 999"/>
              <a:gd name="connsiteX0" fmla="*/ 4 w 1355"/>
              <a:gd name="connsiteY0" fmla="*/ 791 h 999"/>
              <a:gd name="connsiteX1" fmla="*/ 4 w 1355"/>
              <a:gd name="connsiteY1" fmla="*/ 440 h 999"/>
              <a:gd name="connsiteX2" fmla="*/ 1027 w 1355"/>
              <a:gd name="connsiteY2" fmla="*/ 184 h 999"/>
              <a:gd name="connsiteX3" fmla="*/ 1027 w 1355"/>
              <a:gd name="connsiteY3" fmla="*/ 0 h 999"/>
              <a:gd name="connsiteX4" fmla="*/ 1355 w 1355"/>
              <a:gd name="connsiteY4" fmla="*/ 480 h 999"/>
              <a:gd name="connsiteX5" fmla="*/ 1027 w 1355"/>
              <a:gd name="connsiteY5" fmla="*/ 999 h 999"/>
              <a:gd name="connsiteX6" fmla="*/ 1027 w 1355"/>
              <a:gd name="connsiteY6" fmla="*/ 791 h 999"/>
              <a:gd name="connsiteX7" fmla="*/ 0 w 1355"/>
              <a:gd name="connsiteY7" fmla="*/ 566 h 999"/>
              <a:gd name="connsiteX0" fmla="*/ 4 w 1355"/>
              <a:gd name="connsiteY0" fmla="*/ 791 h 999"/>
              <a:gd name="connsiteX1" fmla="*/ 2 w 1355"/>
              <a:gd name="connsiteY1" fmla="*/ 380 h 999"/>
              <a:gd name="connsiteX2" fmla="*/ 1027 w 1355"/>
              <a:gd name="connsiteY2" fmla="*/ 184 h 999"/>
              <a:gd name="connsiteX3" fmla="*/ 1027 w 1355"/>
              <a:gd name="connsiteY3" fmla="*/ 0 h 999"/>
              <a:gd name="connsiteX4" fmla="*/ 1355 w 1355"/>
              <a:gd name="connsiteY4" fmla="*/ 480 h 999"/>
              <a:gd name="connsiteX5" fmla="*/ 1027 w 1355"/>
              <a:gd name="connsiteY5" fmla="*/ 999 h 999"/>
              <a:gd name="connsiteX6" fmla="*/ 1027 w 1355"/>
              <a:gd name="connsiteY6" fmla="*/ 791 h 999"/>
              <a:gd name="connsiteX7" fmla="*/ 0 w 1355"/>
              <a:gd name="connsiteY7" fmla="*/ 566 h 999"/>
              <a:gd name="connsiteX0" fmla="*/ 2 w 1355"/>
              <a:gd name="connsiteY0" fmla="*/ 600 h 999"/>
              <a:gd name="connsiteX1" fmla="*/ 2 w 1355"/>
              <a:gd name="connsiteY1" fmla="*/ 380 h 999"/>
              <a:gd name="connsiteX2" fmla="*/ 1027 w 1355"/>
              <a:gd name="connsiteY2" fmla="*/ 184 h 999"/>
              <a:gd name="connsiteX3" fmla="*/ 1027 w 1355"/>
              <a:gd name="connsiteY3" fmla="*/ 0 h 999"/>
              <a:gd name="connsiteX4" fmla="*/ 1355 w 1355"/>
              <a:gd name="connsiteY4" fmla="*/ 480 h 999"/>
              <a:gd name="connsiteX5" fmla="*/ 1027 w 1355"/>
              <a:gd name="connsiteY5" fmla="*/ 999 h 999"/>
              <a:gd name="connsiteX6" fmla="*/ 1027 w 1355"/>
              <a:gd name="connsiteY6" fmla="*/ 791 h 999"/>
              <a:gd name="connsiteX7" fmla="*/ 0 w 1355"/>
              <a:gd name="connsiteY7" fmla="*/ 566 h 999"/>
              <a:gd name="connsiteX0" fmla="*/ 2 w 1355"/>
              <a:gd name="connsiteY0" fmla="*/ 600 h 999"/>
              <a:gd name="connsiteX1" fmla="*/ 2 w 1355"/>
              <a:gd name="connsiteY1" fmla="*/ 380 h 999"/>
              <a:gd name="connsiteX2" fmla="*/ 1027 w 1355"/>
              <a:gd name="connsiteY2" fmla="*/ 184 h 999"/>
              <a:gd name="connsiteX3" fmla="*/ 1027 w 1355"/>
              <a:gd name="connsiteY3" fmla="*/ 0 h 999"/>
              <a:gd name="connsiteX4" fmla="*/ 1355 w 1355"/>
              <a:gd name="connsiteY4" fmla="*/ 480 h 999"/>
              <a:gd name="connsiteX5" fmla="*/ 1027 w 1355"/>
              <a:gd name="connsiteY5" fmla="*/ 999 h 999"/>
              <a:gd name="connsiteX6" fmla="*/ 1027 w 1355"/>
              <a:gd name="connsiteY6" fmla="*/ 791 h 999"/>
              <a:gd name="connsiteX7" fmla="*/ 0 w 1355"/>
              <a:gd name="connsiteY7" fmla="*/ 566 h 999"/>
              <a:gd name="connsiteX8" fmla="*/ 2 w 1355"/>
              <a:gd name="connsiteY8" fmla="*/ 600 h 999"/>
              <a:gd name="connsiteX0" fmla="*/ 1 w 1356"/>
              <a:gd name="connsiteY0" fmla="*/ 575 h 999"/>
              <a:gd name="connsiteX1" fmla="*/ 3 w 1356"/>
              <a:gd name="connsiteY1" fmla="*/ 380 h 999"/>
              <a:gd name="connsiteX2" fmla="*/ 1028 w 1356"/>
              <a:gd name="connsiteY2" fmla="*/ 184 h 999"/>
              <a:gd name="connsiteX3" fmla="*/ 1028 w 1356"/>
              <a:gd name="connsiteY3" fmla="*/ 0 h 999"/>
              <a:gd name="connsiteX4" fmla="*/ 1356 w 1356"/>
              <a:gd name="connsiteY4" fmla="*/ 480 h 999"/>
              <a:gd name="connsiteX5" fmla="*/ 1028 w 1356"/>
              <a:gd name="connsiteY5" fmla="*/ 999 h 999"/>
              <a:gd name="connsiteX6" fmla="*/ 1028 w 1356"/>
              <a:gd name="connsiteY6" fmla="*/ 791 h 999"/>
              <a:gd name="connsiteX7" fmla="*/ 1 w 1356"/>
              <a:gd name="connsiteY7" fmla="*/ 566 h 999"/>
              <a:gd name="connsiteX8" fmla="*/ 1 w 1356"/>
              <a:gd name="connsiteY8" fmla="*/ 575 h 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6" h="999">
                <a:moveTo>
                  <a:pt x="1" y="575"/>
                </a:moveTo>
                <a:cubicBezTo>
                  <a:pt x="0" y="438"/>
                  <a:pt x="4" y="517"/>
                  <a:pt x="3" y="380"/>
                </a:cubicBezTo>
                <a:lnTo>
                  <a:pt x="1028" y="184"/>
                </a:lnTo>
                <a:lnTo>
                  <a:pt x="1028" y="0"/>
                </a:lnTo>
                <a:lnTo>
                  <a:pt x="1356" y="480"/>
                </a:lnTo>
                <a:lnTo>
                  <a:pt x="1028" y="999"/>
                </a:lnTo>
                <a:lnTo>
                  <a:pt x="1028" y="791"/>
                </a:lnTo>
                <a:lnTo>
                  <a:pt x="1" y="566"/>
                </a:lnTo>
                <a:cubicBezTo>
                  <a:pt x="2" y="577"/>
                  <a:pt x="0" y="564"/>
                  <a:pt x="1" y="57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8000" rIns="18000"/>
          <a:lstStyle/>
          <a:p>
            <a:pPr>
              <a:defRPr/>
            </a:pP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1513" name="54 CuadroTexto"/>
          <p:cNvSpPr txBox="1">
            <a:spLocks noChangeArrowheads="1"/>
          </p:cNvSpPr>
          <p:nvPr/>
        </p:nvSpPr>
        <p:spPr bwMode="auto">
          <a:xfrm>
            <a:off x="2000250" y="3013075"/>
            <a:ext cx="10715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1"/>
                </a:solidFill>
              </a:rPr>
              <a:t>OMI-AP</a:t>
            </a:r>
          </a:p>
        </p:txBody>
      </p:sp>
      <p:sp>
        <p:nvSpPr>
          <p:cNvPr id="21514" name="55 CuadroTexto"/>
          <p:cNvSpPr txBox="1">
            <a:spLocks noChangeArrowheads="1"/>
          </p:cNvSpPr>
          <p:nvPr/>
        </p:nvSpPr>
        <p:spPr bwMode="auto">
          <a:xfrm>
            <a:off x="6000750" y="3013075"/>
            <a:ext cx="1643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1"/>
                </a:solidFill>
              </a:rPr>
              <a:t>AP-Madrid</a:t>
            </a:r>
          </a:p>
        </p:txBody>
      </p:sp>
      <p:pic>
        <p:nvPicPr>
          <p:cNvPr id="21515" name="Picture 5" descr="SALUD MADRIDtrparente copia"/>
          <p:cNvPicPr>
            <a:picLocks noChangeAspect="1" noChangeArrowheads="1"/>
          </p:cNvPicPr>
          <p:nvPr/>
        </p:nvPicPr>
        <p:blipFill>
          <a:blip r:embed="rId3" cstate="print"/>
          <a:srcRect b="20551"/>
          <a:stretch>
            <a:fillRect/>
          </a:stretch>
        </p:blipFill>
        <p:spPr bwMode="auto">
          <a:xfrm>
            <a:off x="4032250" y="5357813"/>
            <a:ext cx="1081088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42 CuadroTexto"/>
          <p:cNvSpPr txBox="1">
            <a:spLocks noChangeArrowheads="1"/>
          </p:cNvSpPr>
          <p:nvPr/>
        </p:nvSpPr>
        <p:spPr bwMode="auto">
          <a:xfrm>
            <a:off x="1303338" y="4643438"/>
            <a:ext cx="24288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100" i="1"/>
              <a:t>Aproximadamente 260 servidores</a:t>
            </a:r>
          </a:p>
        </p:txBody>
      </p:sp>
      <p:grpSp>
        <p:nvGrpSpPr>
          <p:cNvPr id="2" name="59 Grupo"/>
          <p:cNvGrpSpPr>
            <a:grpSpLocks/>
          </p:cNvGrpSpPr>
          <p:nvPr/>
        </p:nvGrpSpPr>
        <p:grpSpPr bwMode="auto">
          <a:xfrm>
            <a:off x="1785938" y="3327400"/>
            <a:ext cx="1357312" cy="1244600"/>
            <a:chOff x="5791736" y="1895476"/>
            <a:chExt cx="1858883" cy="2063379"/>
          </a:xfrm>
        </p:grpSpPr>
        <p:pic>
          <p:nvPicPr>
            <p:cNvPr id="21545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89763" y="1895476"/>
              <a:ext cx="407106" cy="405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6" name="Picture 2" descr="C:\Users\Jose Luis\AppData\Local\Microsoft\Windows\Temporary Internet Files\Content.IE5\MOX7JDLZ\MC900434845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65011" y="2068245"/>
              <a:ext cx="233208" cy="23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7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5290" y="2571744"/>
              <a:ext cx="407106" cy="405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8" name="Picture 2" descr="C:\Users\Jose Luis\AppData\Local\Microsoft\Windows\Temporary Internet Files\Content.IE5\MOX7JDLZ\MC900434845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417411" y="2835752"/>
              <a:ext cx="233208" cy="23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9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72330" y="3239047"/>
              <a:ext cx="407106" cy="405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50" name="Picture 2" descr="C:\Users\Jose Luis\AppData\Local\Microsoft\Windows\Temporary Internet Files\Content.IE5\MOX7JDLZ\MC900434845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417411" y="3411816"/>
              <a:ext cx="233208" cy="23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51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29388" y="3571876"/>
              <a:ext cx="388054" cy="386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52" name="Picture 2" descr="C:\Users\Jose Luis\AppData\Local\Microsoft\Windows\Temporary Internet Files\Content.IE5\MOX7JDLZ\MC900434845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67936" y="3736561"/>
              <a:ext cx="222294" cy="222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53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56176" y="2047876"/>
              <a:ext cx="407106" cy="405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54" name="Picture 2" descr="C:\Users\Jose Luis\AppData\Local\Microsoft\Windows\Temporary Internet Files\Content.IE5\MOX7JDLZ\MC900434845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31424" y="2220645"/>
              <a:ext cx="233208" cy="23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55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84168" y="2590975"/>
              <a:ext cx="407106" cy="405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56" name="Picture 2" descr="C:\Users\Jose Luis\AppData\Local\Microsoft\Windows\Temporary Internet Files\Content.IE5\MOX7JDLZ\MC900434845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59416" y="2763744"/>
              <a:ext cx="233208" cy="23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57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91736" y="3143248"/>
              <a:ext cx="407106" cy="405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58" name="Picture 2" descr="C:\Users\Jose Luis\AppData\Local\Microsoft\Windows\Temporary Internet Files\Content.IE5\MOX7JDLZ\MC900434845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66984" y="3411816"/>
              <a:ext cx="233208" cy="23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88 Grupo"/>
          <p:cNvGrpSpPr>
            <a:grpSpLocks/>
          </p:cNvGrpSpPr>
          <p:nvPr/>
        </p:nvGrpSpPr>
        <p:grpSpPr bwMode="auto">
          <a:xfrm>
            <a:off x="5857875" y="3357563"/>
            <a:ext cx="1643063" cy="1643062"/>
            <a:chOff x="1000100" y="2071678"/>
            <a:chExt cx="2837164" cy="2764592"/>
          </a:xfrm>
        </p:grpSpPr>
        <p:pic>
          <p:nvPicPr>
            <p:cNvPr id="90" name="Picture 2" descr="C:\Users\Jose Luis\AppData\Local\Microsoft\Windows\Temporary Internet Files\Content.IE5\MOX7JDLZ\MC900434845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14462" y="3287030"/>
              <a:ext cx="786729" cy="646407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32000"/>
                </a:srgbClr>
              </a:outerShdw>
            </a:effectLst>
            <a:extLst/>
          </p:spPr>
        </p:pic>
        <p:pic>
          <p:nvPicPr>
            <p:cNvPr id="21520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8992" y="2786058"/>
              <a:ext cx="408272" cy="407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1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57554" y="4214818"/>
              <a:ext cx="408272" cy="407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2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14612" y="2071678"/>
              <a:ext cx="408272" cy="407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4" name="93 Flecha derecha"/>
            <p:cNvSpPr/>
            <p:nvPr/>
          </p:nvSpPr>
          <p:spPr bwMode="auto">
            <a:xfrm rot="7069496">
              <a:off x="2484047" y="2635226"/>
              <a:ext cx="545370" cy="130520"/>
            </a:xfrm>
            <a:prstGeom prst="rightArrow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2075" tIns="46038" rIns="92075" bIns="46038" anchor="ctr"/>
            <a:lstStyle/>
            <a:p>
              <a:pPr marL="266700" indent="-266700" algn="ctr">
                <a:spcAft>
                  <a:spcPts val="600"/>
                </a:spcAft>
                <a:buClr>
                  <a:srgbClr val="002060"/>
                </a:buClr>
                <a:buFontTx/>
                <a:buChar char="•"/>
                <a:defRPr/>
              </a:pPr>
              <a:endParaRPr lang="es-ES" sz="1800" b="1" dirty="0">
                <a:solidFill>
                  <a:srgbClr val="1A1466"/>
                </a:solidFill>
              </a:endParaRPr>
            </a:p>
          </p:txBody>
        </p:sp>
        <p:pic>
          <p:nvPicPr>
            <p:cNvPr id="21526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14414" y="2357430"/>
              <a:ext cx="408272" cy="407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6" name="95 Flecha derecha"/>
            <p:cNvSpPr/>
            <p:nvPr/>
          </p:nvSpPr>
          <p:spPr bwMode="auto">
            <a:xfrm rot="2342925" flipV="1">
              <a:off x="1477546" y="2872827"/>
              <a:ext cx="545370" cy="121576"/>
            </a:xfrm>
            <a:prstGeom prst="rightArrow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2075" tIns="46038" rIns="92075" bIns="46038" anchor="ctr"/>
            <a:lstStyle/>
            <a:p>
              <a:pPr marL="266700" indent="-266700" algn="ctr">
                <a:spcAft>
                  <a:spcPts val="600"/>
                </a:spcAft>
                <a:buClr>
                  <a:srgbClr val="002060"/>
                </a:buClr>
                <a:buFontTx/>
                <a:buChar char="•"/>
                <a:defRPr/>
              </a:pPr>
              <a:endParaRPr lang="es-ES" sz="1800" b="1" dirty="0">
                <a:solidFill>
                  <a:srgbClr val="1A1466"/>
                </a:solidFill>
              </a:endParaRPr>
            </a:p>
          </p:txBody>
        </p:sp>
        <p:pic>
          <p:nvPicPr>
            <p:cNvPr id="21530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4429132"/>
              <a:ext cx="408272" cy="407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8" name="97 Flecha derecha"/>
            <p:cNvSpPr/>
            <p:nvPr/>
          </p:nvSpPr>
          <p:spPr bwMode="auto">
            <a:xfrm rot="18351169" flipV="1">
              <a:off x="1743753" y="4143764"/>
              <a:ext cx="545370" cy="121576"/>
            </a:xfrm>
            <a:prstGeom prst="rightArrow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2075" tIns="46038" rIns="92075" bIns="46038" anchor="ctr"/>
            <a:lstStyle/>
            <a:p>
              <a:pPr marL="266700" indent="-266700" algn="ctr">
                <a:spcAft>
                  <a:spcPts val="600"/>
                </a:spcAft>
                <a:buClr>
                  <a:srgbClr val="002060"/>
                </a:buClr>
                <a:buFontTx/>
                <a:buChar char="•"/>
                <a:defRPr/>
              </a:pPr>
              <a:endParaRPr lang="es-ES" sz="1800" b="1" dirty="0">
                <a:solidFill>
                  <a:srgbClr val="1A1466"/>
                </a:solidFill>
              </a:endParaRPr>
            </a:p>
          </p:txBody>
        </p:sp>
        <p:pic>
          <p:nvPicPr>
            <p:cNvPr id="21534" name="Picture 65" descr="ambulatori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00100" y="3571876"/>
              <a:ext cx="408272" cy="407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0" name="99 Flecha derecha"/>
            <p:cNvSpPr/>
            <p:nvPr/>
          </p:nvSpPr>
          <p:spPr bwMode="auto">
            <a:xfrm rot="20199864" flipV="1">
              <a:off x="1430501" y="3603481"/>
              <a:ext cx="545370" cy="121576"/>
            </a:xfrm>
            <a:prstGeom prst="rightArrow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2075" tIns="46038" rIns="92075" bIns="46038" anchor="ctr"/>
            <a:lstStyle/>
            <a:p>
              <a:pPr marL="266700" indent="-266700" algn="ctr">
                <a:spcAft>
                  <a:spcPts val="600"/>
                </a:spcAft>
                <a:buClr>
                  <a:srgbClr val="002060"/>
                </a:buClr>
                <a:buFontTx/>
                <a:buChar char="•"/>
                <a:defRPr/>
              </a:pPr>
              <a:endParaRPr lang="es-ES" sz="1800" b="1" dirty="0">
                <a:solidFill>
                  <a:srgbClr val="1A1466"/>
                </a:solidFill>
              </a:endParaRPr>
            </a:p>
          </p:txBody>
        </p:sp>
        <p:sp>
          <p:nvSpPr>
            <p:cNvPr id="101" name="100 Flecha derecha"/>
            <p:cNvSpPr/>
            <p:nvPr/>
          </p:nvSpPr>
          <p:spPr bwMode="auto">
            <a:xfrm rot="8686766">
              <a:off x="2916644" y="3217128"/>
              <a:ext cx="545370" cy="130520"/>
            </a:xfrm>
            <a:prstGeom prst="rightArrow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2075" tIns="46038" rIns="92075" bIns="46038" anchor="ctr"/>
            <a:lstStyle/>
            <a:p>
              <a:pPr marL="266700" indent="-266700" algn="ctr">
                <a:spcAft>
                  <a:spcPts val="600"/>
                </a:spcAft>
                <a:buClr>
                  <a:srgbClr val="002060"/>
                </a:buClr>
                <a:buFontTx/>
                <a:buChar char="•"/>
                <a:defRPr/>
              </a:pPr>
              <a:endParaRPr lang="es-ES" sz="1800" b="1" dirty="0">
                <a:solidFill>
                  <a:srgbClr val="1A1466"/>
                </a:solidFill>
              </a:endParaRPr>
            </a:p>
          </p:txBody>
        </p:sp>
        <p:sp>
          <p:nvSpPr>
            <p:cNvPr id="102" name="101 Flecha derecha"/>
            <p:cNvSpPr/>
            <p:nvPr/>
          </p:nvSpPr>
          <p:spPr bwMode="auto">
            <a:xfrm rot="12928425">
              <a:off x="2781726" y="4057726"/>
              <a:ext cx="545370" cy="130520"/>
            </a:xfrm>
            <a:prstGeom prst="rightArrow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2075" tIns="46038" rIns="92075" bIns="46038" anchor="ctr"/>
            <a:lstStyle/>
            <a:p>
              <a:pPr marL="266700" indent="-266700" algn="ctr">
                <a:spcAft>
                  <a:spcPts val="600"/>
                </a:spcAft>
                <a:buClr>
                  <a:srgbClr val="002060"/>
                </a:buClr>
                <a:buFontTx/>
                <a:buChar char="•"/>
                <a:defRPr/>
              </a:pPr>
              <a:endParaRPr lang="es-ES" sz="1800" b="1" dirty="0">
                <a:solidFill>
                  <a:srgbClr val="1A1466"/>
                </a:solidFill>
              </a:endParaRPr>
            </a:p>
          </p:txBody>
        </p:sp>
        <p:pic>
          <p:nvPicPr>
            <p:cNvPr id="21544" name="Picture 5" descr="SALUD MADRIDtrparente copia"/>
            <p:cNvPicPr>
              <a:picLocks noChangeAspect="1" noChangeArrowheads="1"/>
            </p:cNvPicPr>
            <p:nvPr/>
          </p:nvPicPr>
          <p:blipFill>
            <a:blip r:embed="rId8" cstate="print"/>
            <a:srcRect b="20551"/>
            <a:stretch>
              <a:fillRect/>
            </a:stretch>
          </p:blipFill>
          <p:spPr bwMode="auto">
            <a:xfrm>
              <a:off x="2000233" y="3143248"/>
              <a:ext cx="428628" cy="247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residencia CAM indice 02 copia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1012825"/>
            <a:ext cx="27622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857500" y="1357313"/>
            <a:ext cx="62865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Introducción</a:t>
            </a: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Preparación del entorno clínico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Sistema de entrada – Aplicaciones PC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de datos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tecnológica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Capa de presentación</a:t>
            </a:r>
            <a:endParaRPr lang="es-ES_tradnl" sz="1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Sistemas de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Análisis de la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Los logros, los retos, las dudas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Conclusiones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400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Interfaz usuario – Capa de presentación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2060848"/>
            <a:ext cx="757237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Integrado en la HC del usuario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Contempla todas las fases del proceso enfermero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Integración completa de los LEE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Información contextual de términos y definiciones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endParaRPr lang="es-ES_tradnl" sz="2400" dirty="0" smtClean="0">
              <a:latin typeface="Calibri" pitchFamily="34" charset="0"/>
              <a:cs typeface="Arial" charset="0"/>
            </a:endParaRP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endParaRPr lang="es-ES_tradnl" sz="2400" dirty="0" smtClean="0">
              <a:latin typeface="Calibri" pitchFamily="34" charset="0"/>
              <a:cs typeface="Arial" charset="0"/>
            </a:endParaRP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endParaRPr lang="es-ES_tradnl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Capa de presentación - Valoración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88840"/>
            <a:ext cx="7572375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Estructuración por patrones funcionales de Gordon.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Adaptables en forma y diseño a las necesidades en la recogida de datos en distintos ámbitos.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Valoraciones generales – valoraciones focalizadas.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Personalización automática de la valoración por rango de edades.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Historial de valoraciones.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Resultados de los juicios clínicos de la valoración patrón.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Consulta plana de datos de valoración</a:t>
            </a:r>
            <a:endParaRPr lang="es-ES_tradnl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Capa de presentación - Diagnóstico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88840"/>
            <a:ext cx="7572375" cy="313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Diagnóstico:</a:t>
            </a:r>
          </a:p>
          <a:p>
            <a:pPr marL="180975" lvl="1" indent="-180975" defTabSz="62230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Elemento clave del desarrollo del plan de cuidados</a:t>
            </a:r>
          </a:p>
          <a:p>
            <a:pPr marL="180975" lvl="1" indent="-180975" defTabSz="62230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Integrados Características definitorias y Factores de relación o de riesgo.</a:t>
            </a:r>
          </a:p>
          <a:p>
            <a:pPr marL="180975" lvl="1" indent="-180975" defTabSz="62230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Método deductivo/inductivo de formulación diagnóstica</a:t>
            </a:r>
          </a:p>
          <a:p>
            <a:pPr marL="180975" lvl="1" indent="-180975" defTabSz="62230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Sugerencia diagnóstica a partir de los datos de valoración.</a:t>
            </a:r>
          </a:p>
          <a:p>
            <a:pPr marL="180975" lvl="1" indent="-180975" defTabSz="62230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Planes estándar con desagregación hasta nivel de profesional</a:t>
            </a:r>
            <a:endParaRPr lang="es-ES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Capa de presentación - Resultados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88840"/>
            <a:ext cx="7572375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Integrada valoración de NOC e Indicadores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Escalas de valoración asociadas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Jerarquización de NOC por Diagnósticos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Buscadores NOC contextuales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Meta en tiempo del objetivo a alcanzar de puntuación NOC 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Estados de los planes en función de la caducidad temporal de los NOC</a:t>
            </a:r>
            <a:endParaRPr lang="es-ES_tradnl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residencia CAM indice 02 copia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1012825"/>
            <a:ext cx="27622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857500" y="1357313"/>
            <a:ext cx="62865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rgbClr val="1A1466"/>
                </a:solidFill>
                <a:latin typeface="Calibri" pitchFamily="34" charset="0"/>
              </a:rPr>
              <a:t>Introducción</a:t>
            </a: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Preparación del entorno clínico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Sistema de entrada – Aplicaciones PC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Capa de datos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Capa tecnológica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Capa de presentación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Sistemas de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Análisis de la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Los logros, los retos, las dudas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Conclusiones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400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Capa de presentación - NIC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88840"/>
            <a:ext cx="75723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Integradas Intervenciones y actividades NIC</a:t>
            </a:r>
          </a:p>
          <a:p>
            <a:pPr marL="1809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Jerarquización de NIC por Diagnósticos</a:t>
            </a:r>
          </a:p>
          <a:p>
            <a:pPr marL="1809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Buscadores NIC por palabra clave</a:t>
            </a:r>
          </a:p>
          <a:p>
            <a:pPr marL="1809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Comentarios en intervenciones</a:t>
            </a:r>
          </a:p>
          <a:p>
            <a:pPr marL="1809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Intervenciones en PD y PT </a:t>
            </a:r>
            <a:endParaRPr lang="es-ES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Capa de presentación - Sistematización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88840"/>
            <a:ext cx="7572375" cy="370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Planes sistematizados: Retroalimentación del sistema de entrada por motor interno 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Propuestas del sistema en función de las decisiones clínicas del profesional.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Filtros NANDA-NOC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Filtros NANDA-NIC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Filtros NANDA-FR-NOC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Filtros NANDA-FR-NOC-Indicador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Filtros NANDA-NOC-NIC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Filtros NANDA-NOC-NIC-Actividad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00-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01-3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02-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02-3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04-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06-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ç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44000" cy="55938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08-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44000" cy="55938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" sz="1400" b="1" dirty="0">
                <a:solidFill>
                  <a:srgbClr val="FFFFFF"/>
                </a:solidFill>
              </a:rPr>
              <a:t>Introducción</a:t>
            </a: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2060848"/>
            <a:ext cx="757237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>
                <a:latin typeface="Calibri" pitchFamily="34" charset="0"/>
                <a:cs typeface="Arial" charset="0"/>
              </a:rPr>
              <a:t>El uso de </a:t>
            </a:r>
            <a:r>
              <a:rPr lang="es-ES_tradnl" sz="2400" dirty="0" smtClean="0">
                <a:latin typeface="Calibri" pitchFamily="34" charset="0"/>
                <a:cs typeface="Arial" charset="0"/>
              </a:rPr>
              <a:t>la NOC en entornos clínicos requiere del desarrollo de un plan de implantación</a:t>
            </a:r>
            <a:endParaRPr lang="es-ES_tradnl" sz="2400" dirty="0">
              <a:latin typeface="Calibri" pitchFamily="34" charset="0"/>
              <a:cs typeface="Arial" charset="0"/>
            </a:endParaRP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>
                <a:latin typeface="Calibri" pitchFamily="34" charset="0"/>
                <a:cs typeface="Arial" charset="0"/>
              </a:rPr>
              <a:t>Los </a:t>
            </a:r>
            <a:r>
              <a:rPr lang="es-ES_tradnl" sz="2400" dirty="0" smtClean="0">
                <a:latin typeface="Calibri" pitchFamily="34" charset="0"/>
                <a:cs typeface="Arial" charset="0"/>
              </a:rPr>
              <a:t>planes de implantación deben contemplar áreas formativas, organizativas, de gestión y de integración en los sistemas electrónicos</a:t>
            </a:r>
            <a:endParaRPr lang="es-ES_tradnl" sz="2400" dirty="0">
              <a:latin typeface="Calibri" pitchFamily="34" charset="0"/>
              <a:cs typeface="Arial" charset="0"/>
            </a:endParaRP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La integración en los EHR de la NOC es solo un elemento más para el éxito en la implantación clínica.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El desarrollo de Sistemas de Información que incluyan en su CMBD la NOC es un requisito imprescindible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endParaRPr lang="es-ES_tradnl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09-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10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1-11-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residencia CAM indice 02 copia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1012825"/>
            <a:ext cx="27622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857500" y="1357313"/>
            <a:ext cx="62865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Introducción</a:t>
            </a: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Preparación del entorno clínico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Sistema de entrada – Aplicaciones PC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de datos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tecnológica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de presentación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Sistemas de Información</a:t>
            </a:r>
            <a:endParaRPr lang="es-ES_tradnl" sz="1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Análisis de la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Los logros, los retos, las dudas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Conclusiones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400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Sistemas de información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Desarrollo de SIS centrados en las necesidades de información de los clínicos en la práctica asistencial directa sobre los pacientes: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Disponibles con el mayor grado de actualización posible (diaria) 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Sensibles para la evaluación del estado individual de los pacientes 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Permitan al profesional el seguimiento detallado 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Captación activa de los pacientes a su cargo.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Sistemas de información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Disponer de SIS con indicadores con el mayor grado de sensibilidad que podamos obtener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Con el nivel máximo de desagregación (hasta paciente individual) 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Personalizados para cada profesional en función de su población adscrita.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Sistemas de información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Procesos automatizados generan tablas de resultados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Permite la gestión “descentralizada” de las generación de los resultados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Tablas por pacientes de los resultados de diferentes variables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Resultados intermedios cardiovasculares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Resultados Cartera de servicios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Resultados de planes de cuidados de enfermería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Suministro de tiras en pacientes Diabéticos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Atención a Pacientes </a:t>
            </a:r>
            <a:r>
              <a:rPr lang="es-ES" sz="2000" dirty="0" err="1" smtClean="0">
                <a:latin typeface="Calibri" pitchFamily="34" charset="0"/>
                <a:cs typeface="Arial" charset="0"/>
              </a:rPr>
              <a:t>Polimedicados</a:t>
            </a:r>
            <a:endParaRPr lang="es-ES" sz="2400" dirty="0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4" name="Picture 4" descr="j04338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7580" y="2780928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4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19-05-2011 23-53-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37702"/>
            <a:ext cx="9144000" cy="55716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0-54-5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residencia CAM indice 02 copia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1012825"/>
            <a:ext cx="27622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857500" y="1357313"/>
            <a:ext cx="62865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Introducción</a:t>
            </a: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rgbClr val="1A1466"/>
                </a:solidFill>
                <a:latin typeface="Calibri" pitchFamily="34" charset="0"/>
              </a:rPr>
              <a:t>Preparación del entorno clínico</a:t>
            </a:r>
            <a:endParaRPr lang="es-ES_tradnl" sz="1800" b="1" dirty="0">
              <a:solidFill>
                <a:srgbClr val="1A1466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Sistema de entrada – Aplicaciones PC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Capa de datos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Capa tecnológica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Capa de presentación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Sistemas de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Análisis de la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Los logros, los retos, las dudas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Conclusiones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400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0-55-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0-55-5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9-05-2011 23-57-2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9-05-2011 23-58-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4726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9-05-2011 23-58-5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44000" cy="56166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-05-2011 0-01-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217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Sistemas de información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Reducción del tiempo de espera para la obtención de los indicadores 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Personalización de los datos por profesional con la consiguiente mejora de la utilidad de los indicadores para los profesionales.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Identificación individual de los pacientes que responden a perfiles específicos para su captación o seguimiento.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El sistema al no ser dependiente del proveedor de las aplicaciones permite la modificación de los indicadores y su adaptación a las necesidades de información de profesionales y de la organización.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Sistemas de información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El avance en el desarrollo de SIS permiten al profesional clínico: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Disponer de información relevante sobre sus pacientes y acerca de los resultados de su práctica clínica 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Mejoran el </a:t>
            </a:r>
            <a:r>
              <a:rPr lang="es-ES" sz="2000" dirty="0" err="1" smtClean="0">
                <a:latin typeface="Calibri" pitchFamily="34" charset="0"/>
                <a:cs typeface="Arial" charset="0"/>
              </a:rPr>
              <a:t>feedback</a:t>
            </a:r>
            <a:r>
              <a:rPr lang="es-ES" sz="2000" dirty="0" smtClean="0">
                <a:latin typeface="Calibri" pitchFamily="34" charset="0"/>
                <a:cs typeface="Arial" charset="0"/>
              </a:rPr>
              <a:t> necesario para establecer las medidas mas efectivas para la atención de sus pacientes.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Es necesario la participación de los profesionales en el diseño de los indicadores 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Imprescindible para la aceptabilidad </a:t>
            </a:r>
          </a:p>
          <a:p>
            <a:pPr marL="638175" lvl="1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cs typeface="Arial" charset="0"/>
              </a:rPr>
              <a:t>Percepción de utilidad que los clínicos depositan en los indicadores recogidos.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residencia CAM indice 02 copia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1012825"/>
            <a:ext cx="27622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857500" y="1357313"/>
            <a:ext cx="62865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Introducción</a:t>
            </a: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Preparación del entorno clínico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Sistema de entrada – Aplicaciones PC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de datos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tecnológica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de presentación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Sistemas de Información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Análisis de la información</a:t>
            </a:r>
            <a:endParaRPr lang="es-ES_tradnl" sz="1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Los logros, los retos, las dudas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Conclusiones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400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54" name="Object 4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403350" y="1589832"/>
          <a:ext cx="6408738" cy="313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Gráfico" r:id="rId5" imgW="4676851" imgH="2286000" progId="Excel.Sheet.8">
                  <p:embed/>
                </p:oleObj>
              </mc:Choice>
              <mc:Fallback>
                <p:oleObj name="Gráfico" r:id="rId5" imgW="4676851" imgH="2286000" progId="Excel.Sheet.8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589832"/>
                        <a:ext cx="6408738" cy="313531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6" name="Group 4"/>
          <p:cNvGraphicFramePr>
            <a:graphicFrameLocks noGrp="1"/>
          </p:cNvGraphicFramePr>
          <p:nvPr>
            <p:ph sz="half" idx="4294967295"/>
          </p:nvPr>
        </p:nvGraphicFramePr>
        <p:xfrm>
          <a:off x="688975" y="4853458"/>
          <a:ext cx="7918450" cy="1239838"/>
        </p:xfrm>
        <a:graphic>
          <a:graphicData uri="http://schemas.openxmlformats.org/drawingml/2006/table">
            <a:tbl>
              <a:tblPr/>
              <a:tblGrid>
                <a:gridCol w="2671763"/>
                <a:gridCol w="750887"/>
                <a:gridCol w="747713"/>
                <a:gridCol w="749300"/>
                <a:gridCol w="750887"/>
                <a:gridCol w="749300"/>
                <a:gridCol w="749300"/>
                <a:gridCol w="74930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NOC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P.Basal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P.Basal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Punt. Ult.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P.Ult.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Cambio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Cambio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Mejora relativa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Conducta de cumplimiento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2,44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3,25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0,81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1,03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31,47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Conocimiento: rég. de tto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2,39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3,42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0,81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1,03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39,51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Conducta tp: enf. o lesión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2,50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3,70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0,67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1,20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1,23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48,00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 redondeado"/>
          <p:cNvSpPr/>
          <p:nvPr/>
        </p:nvSpPr>
        <p:spPr>
          <a:xfrm>
            <a:off x="323528" y="1056159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Manejo inefectivo reg. terapéutico</a:t>
            </a:r>
            <a:endParaRPr lang="es-E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Consideraciones previas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2060848"/>
            <a:ext cx="7572375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El uso de la NOC a nivel clínico requiere de una decisión de institucional y estratégica.</a:t>
            </a:r>
            <a:endParaRPr lang="es-ES_tradnl" sz="2400" dirty="0">
              <a:latin typeface="Calibri" pitchFamily="34" charset="0"/>
              <a:cs typeface="Arial" charset="0"/>
            </a:endParaRP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Formación clínica en el manejo de los LEE y específicamente del uso de la NOC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Integración de los LEE en los programas de salud</a:t>
            </a:r>
            <a:endParaRPr lang="es-ES_tradnl" sz="2400" dirty="0">
              <a:latin typeface="Calibri" pitchFamily="34" charset="0"/>
              <a:cs typeface="Arial" charset="0"/>
            </a:endParaRP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Toda la organización “habla” NOC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endParaRPr lang="es-ES_tradnl" sz="2400" dirty="0" smtClean="0">
              <a:latin typeface="Calibri" pitchFamily="34" charset="0"/>
              <a:cs typeface="Arial" charset="0"/>
            </a:endParaRP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endParaRPr lang="es-ES_tradnl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02" name="Object 4"/>
          <p:cNvGraphicFramePr>
            <a:graphicFrameLocks noChangeAspect="1"/>
          </p:cNvGraphicFramePr>
          <p:nvPr/>
        </p:nvGraphicFramePr>
        <p:xfrm>
          <a:off x="684213" y="1650330"/>
          <a:ext cx="7488237" cy="429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Gráfico" r:id="rId4" imgW="4676851" imgH="2686202" progId="Excel.Sheet.8">
                  <p:embed/>
                </p:oleObj>
              </mc:Choice>
              <mc:Fallback>
                <p:oleObj name="Gráfico" r:id="rId4" imgW="4676851" imgH="2686202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650330"/>
                        <a:ext cx="7488237" cy="42989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6 Rectángulo redondeado"/>
          <p:cNvSpPr/>
          <p:nvPr/>
        </p:nvSpPr>
        <p:spPr>
          <a:xfrm>
            <a:off x="323528" y="1056159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Manejo inefectivo reg. terapéutico</a:t>
            </a:r>
            <a:endParaRPr lang="es-E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827" name="Object 25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403350" y="1619424"/>
          <a:ext cx="6192838" cy="303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Gráfico" r:id="rId5" imgW="4686300" imgH="2295449" progId="Excel.Sheet.8">
                  <p:embed/>
                </p:oleObj>
              </mc:Choice>
              <mc:Fallback>
                <p:oleObj name="Gráfico" r:id="rId5" imgW="4686300" imgH="2295449" progId="Excel.Sheet.8">
                  <p:embed/>
                  <p:pic>
                    <p:nvPicPr>
                      <p:cNvPr id="0" name="Object 2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619424"/>
                        <a:ext cx="6192838" cy="303371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1871" name="Group 463"/>
          <p:cNvGraphicFramePr>
            <a:graphicFrameLocks noGrp="1"/>
          </p:cNvGraphicFramePr>
          <p:nvPr>
            <p:ph sz="half" idx="4294967295"/>
          </p:nvPr>
        </p:nvGraphicFramePr>
        <p:xfrm>
          <a:off x="468313" y="4879428"/>
          <a:ext cx="8139112" cy="1285876"/>
        </p:xfrm>
        <a:graphic>
          <a:graphicData uri="http://schemas.openxmlformats.org/drawingml/2006/table">
            <a:tbl>
              <a:tblPr/>
              <a:tblGrid>
                <a:gridCol w="2746375"/>
                <a:gridCol w="769937"/>
                <a:gridCol w="773113"/>
                <a:gridCol w="769937"/>
                <a:gridCol w="769938"/>
                <a:gridCol w="769937"/>
                <a:gridCol w="769938"/>
                <a:gridCol w="769937"/>
              </a:tblGrid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NOC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P.Basal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P.Basal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Punt. Ult.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P.Ult.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Cambio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Cambio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Mejora relativa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Conducta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de </a:t>
                      </a:r>
                      <a:r>
                        <a:rPr kumimoji="0" lang="en-US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obediencia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3,57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0,61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3,95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0,72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0,38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0,63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26,51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Conducta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de </a:t>
                      </a:r>
                      <a:r>
                        <a:rPr kumimoji="0" lang="en-US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cumplimiento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3,96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0,78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4,22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0,85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0,26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0,68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24,58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Conocimiento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: </a:t>
                      </a:r>
                      <a:r>
                        <a:rPr kumimoji="0" lang="en-US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rég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. de </a:t>
                      </a:r>
                      <a:r>
                        <a:rPr kumimoji="0" lang="en-US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tto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3,49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0,72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3,83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0,77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0,34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0,54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22,28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 redondeado"/>
          <p:cNvSpPr/>
          <p:nvPr/>
        </p:nvSpPr>
        <p:spPr>
          <a:xfrm>
            <a:off x="323528" y="1056159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Manejo efectivo reg. terapéutico</a:t>
            </a:r>
            <a:endParaRPr lang="es-E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874" name="Object 4"/>
          <p:cNvGraphicFramePr>
            <a:graphicFrameLocks noChangeAspect="1"/>
          </p:cNvGraphicFramePr>
          <p:nvPr/>
        </p:nvGraphicFramePr>
        <p:xfrm>
          <a:off x="684213" y="1752947"/>
          <a:ext cx="7169150" cy="412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Gráfico" r:id="rId4" imgW="4686300" imgH="2695651" progId="Excel.Sheet.8">
                  <p:embed/>
                </p:oleObj>
              </mc:Choice>
              <mc:Fallback>
                <p:oleObj name="Gráfico" r:id="rId4" imgW="4686300" imgH="2695651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752947"/>
                        <a:ext cx="7169150" cy="412432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6 Rectángulo redondeado"/>
          <p:cNvSpPr/>
          <p:nvPr/>
        </p:nvSpPr>
        <p:spPr>
          <a:xfrm>
            <a:off x="323528" y="1056159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Manejo efectivo reg. terapéutico</a:t>
            </a:r>
            <a:endParaRPr lang="es-E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9" name="Object 4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258888" y="1579736"/>
          <a:ext cx="6261100" cy="307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Gráfico" r:id="rId5" imgW="4695749" imgH="2305202" progId="Excel.Sheet.8">
                  <p:embed/>
                </p:oleObj>
              </mc:Choice>
              <mc:Fallback>
                <p:oleObj name="Gráfico" r:id="rId5" imgW="4695749" imgH="2305202" progId="Excel.Sheet.8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579736"/>
                        <a:ext cx="6261100" cy="30734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0" name="Group 4"/>
          <p:cNvGraphicFramePr>
            <a:graphicFrameLocks noGrp="1"/>
          </p:cNvGraphicFramePr>
          <p:nvPr>
            <p:ph sz="half" idx="4294967295"/>
          </p:nvPr>
        </p:nvGraphicFramePr>
        <p:xfrm>
          <a:off x="468313" y="4750270"/>
          <a:ext cx="8218487" cy="1343026"/>
        </p:xfrm>
        <a:graphic>
          <a:graphicData uri="http://schemas.openxmlformats.org/drawingml/2006/table">
            <a:tbl>
              <a:tblPr/>
              <a:tblGrid>
                <a:gridCol w="2773362"/>
                <a:gridCol w="777875"/>
                <a:gridCol w="777875"/>
                <a:gridCol w="777875"/>
                <a:gridCol w="777875"/>
                <a:gridCol w="777875"/>
                <a:gridCol w="777875"/>
                <a:gridCol w="777875"/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NOC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P.Basal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P.Basal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Punt. Ult.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P.Ult.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Cambio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Cambio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Mejora relativa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Control del dolor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2,65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3,59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0,87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1,03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40,00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Nivel del dolor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2,33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0,71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3,33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0,71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0,87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37,50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Nivel de comodidad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2,57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1,13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3,71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0,49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1,14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47,06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 redondeado"/>
          <p:cNvSpPr/>
          <p:nvPr/>
        </p:nvSpPr>
        <p:spPr>
          <a:xfrm>
            <a:off x="323528" y="1056159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Dolor crónico</a:t>
            </a:r>
            <a:endParaRPr lang="es-E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115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331913" y="1577578"/>
          <a:ext cx="6119812" cy="300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Gráfico" r:id="rId5" imgW="4695749" imgH="2305202" progId="Excel.Sheet.8">
                  <p:embed/>
                </p:oleObj>
              </mc:Choice>
              <mc:Fallback>
                <p:oleObj name="Gráfico" r:id="rId5" imgW="4695749" imgH="2305202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1577578"/>
                        <a:ext cx="6119812" cy="30035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6" name="Group 4"/>
          <p:cNvGraphicFramePr>
            <a:graphicFrameLocks noGrp="1"/>
          </p:cNvGraphicFramePr>
          <p:nvPr>
            <p:ph sz="half" idx="4294967295"/>
          </p:nvPr>
        </p:nvGraphicFramePr>
        <p:xfrm>
          <a:off x="457200" y="4820690"/>
          <a:ext cx="8218488" cy="1344614"/>
        </p:xfrm>
        <a:graphic>
          <a:graphicData uri="http://schemas.openxmlformats.org/drawingml/2006/table">
            <a:tbl>
              <a:tblPr/>
              <a:tblGrid>
                <a:gridCol w="2773363"/>
                <a:gridCol w="777875"/>
                <a:gridCol w="777875"/>
                <a:gridCol w="777875"/>
                <a:gridCol w="777875"/>
                <a:gridCol w="777875"/>
                <a:gridCol w="777875"/>
                <a:gridCol w="777875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NOC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P.Basal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P.Basal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Punt. Ult.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P.Ult.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Cambio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Ds Cambio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Mejora relativa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Superación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de </a:t>
                      </a:r>
                      <a:r>
                        <a:rPr kumimoji="0" lang="en-US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problemas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2,17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0,86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3,11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0,94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1,16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33,33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Elaboración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de la </a:t>
                      </a:r>
                      <a:r>
                        <a:rPr kumimoji="0" lang="en-US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información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1,71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0,77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3,06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1,09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1,35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1,11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41,07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Toma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de </a:t>
                      </a:r>
                      <a:r>
                        <a:rPr kumimoji="0" lang="en-US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decisiones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2,31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0,85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3,08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1,26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0,77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1,09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28,57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 redondeado"/>
          <p:cNvSpPr/>
          <p:nvPr/>
        </p:nvSpPr>
        <p:spPr>
          <a:xfrm>
            <a:off x="323528" y="1056159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Afrontamiento inefectivo</a:t>
            </a:r>
            <a:endParaRPr lang="es-E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3" name="Picture 6"/>
          <p:cNvGraphicFramePr>
            <a:graphicFrameLocks noChangeAspect="1"/>
          </p:cNvGraphicFramePr>
          <p:nvPr/>
        </p:nvGraphicFramePr>
        <p:xfrm>
          <a:off x="1042988" y="1844898"/>
          <a:ext cx="6624637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Gráfico" r:id="rId3" imgW="4695817" imgH="2705183" progId="">
                  <p:embed/>
                </p:oleObj>
              </mc:Choice>
              <mc:Fallback>
                <p:oleObj name="Gráfico" r:id="rId3" imgW="4695817" imgH="2705183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844898"/>
                        <a:ext cx="6624637" cy="38163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6 Rectángulo redondeado"/>
          <p:cNvSpPr/>
          <p:nvPr/>
        </p:nvSpPr>
        <p:spPr>
          <a:xfrm>
            <a:off x="323528" y="1056159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Afrontamiento inefectivo</a:t>
            </a:r>
            <a:endParaRPr lang="es-E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6" name="5 Marcador de posición de imagen"/>
          <p:cNvGraphicFramePr>
            <a:graphicFrameLocks noGrp="1"/>
          </p:cNvGraphicFramePr>
          <p:nvPr>
            <p:ph type="pic" idx="1"/>
          </p:nvPr>
        </p:nvGraphicFramePr>
        <p:xfrm>
          <a:off x="179512" y="1124744"/>
          <a:ext cx="8748463" cy="2474134"/>
        </p:xfrm>
        <a:graphic>
          <a:graphicData uri="http://schemas.openxmlformats.org/drawingml/2006/table">
            <a:tbl>
              <a:tblPr/>
              <a:tblGrid>
                <a:gridCol w="839517"/>
                <a:gridCol w="2980283"/>
                <a:gridCol w="2938309"/>
                <a:gridCol w="703095"/>
                <a:gridCol w="657621"/>
                <a:gridCol w="629638"/>
              </a:tblGrid>
              <a:tr h="318797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nanda</a:t>
                      </a:r>
                      <a:endParaRPr lang="es-ES" sz="8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titulo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descre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NOC_Inicial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NOC_Ult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Dif Punt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</a:tr>
              <a:tr h="318797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00084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Conductas generadoras de salud (especificar)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Control del riesgo: consumo de tabaco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1,39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3,34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1,95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00126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Conocimientos deficientes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Conocimientos: proceso de la enfermedad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1,83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3,76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1,93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00126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Conocimientos deficientes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Conocimiento: dieta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1,88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3,79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1,91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00120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Baja autoestima situacional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Superación de problemas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2,06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3,60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00126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Conocimientos deficientes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Conocimiento: control de la diabetes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2,13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3,56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1,44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00044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Deterioro de la integridad tisular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Curación de heridas: por segunda intención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2,51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3,94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1,43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64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00044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Deterioro de la integridad tisular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Integridad tisular: piel y membranas mucosas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2,41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3,71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1,30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00069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Afrontamiento inefectivo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Elaboración de la información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2,47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3,68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1,21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00126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Conocimientos deficientes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Conocimiento: medicación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2,08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3,25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1,17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00120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Baja autoestima situacional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Autoestima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2,13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3,28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1,16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00061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Cansancio  desempeño  del rol de cuidador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Salud física del cuidador familiar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2,17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3,26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1,09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9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00074         </a:t>
                      </a:r>
                    </a:p>
                  </a:txBody>
                  <a:tcPr marL="6584" marR="6584" marT="6584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Afrontamiento familiar comprometido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Superación de problemas de la familia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2,56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3,63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1,07</a:t>
                      </a:r>
                    </a:p>
                  </a:txBody>
                  <a:tcPr marL="6584" marR="6584" marT="6584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79512" y="4077072"/>
          <a:ext cx="8712968" cy="1958224"/>
        </p:xfrm>
        <a:graphic>
          <a:graphicData uri="http://schemas.openxmlformats.org/drawingml/2006/table">
            <a:tbl>
              <a:tblPr/>
              <a:tblGrid>
                <a:gridCol w="836110"/>
                <a:gridCol w="2968192"/>
                <a:gridCol w="2926387"/>
                <a:gridCol w="700242"/>
                <a:gridCol w="654954"/>
                <a:gridCol w="627083"/>
              </a:tblGrid>
              <a:tr h="19077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00002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Desequilibrio nutricional: por defecto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Estado nutricional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3,60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3,87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0,27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27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00082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Manejo efectivo régimen terapéutico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Participación: decisiones sobre asistencia sanitaria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3,96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4,22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0,26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77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00082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Manejo efectivo régimen terapéutico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Conducta de obediencia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3,51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3,75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0,25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7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00155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Riesgo de caídas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Conocimiento: seguridad infantil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3,49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3,73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0,24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7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00079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Incumplimiento del tratamiento (especificar)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Conducta de obediencia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2,23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2,47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0,23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7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00088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Deterioro de la deambulación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Deambulación: caminata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3,42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3,65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0,23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77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00003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Riesgo desequilibrio nutricional: por exceso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Control de peso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2,98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3,15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0,17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77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00085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Deterioro de la movilidad física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 de movilidad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2,80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2,96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0,15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77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00099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Mantenimiento inefectivo de la salud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Detección del riesgo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1,94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72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00043         </a:t>
                      </a:r>
                    </a:p>
                  </a:txBody>
                  <a:tcPr marL="7315" marR="7315" marT="7315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Protección inefectiva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Estado de coagulación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4,17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4,22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8 Flecha arriba"/>
          <p:cNvSpPr/>
          <p:nvPr/>
        </p:nvSpPr>
        <p:spPr bwMode="auto">
          <a:xfrm>
            <a:off x="6876256" y="1628800"/>
            <a:ext cx="216024" cy="2088232"/>
          </a:xfrm>
          <a:prstGeom prst="upArrow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 rtlCol="0" anchor="ctr"/>
          <a:lstStyle/>
          <a:p>
            <a:pPr marL="266700" indent="-266700" algn="ctr">
              <a:spcAft>
                <a:spcPts val="600"/>
              </a:spcAft>
              <a:buClr>
                <a:srgbClr val="002060"/>
              </a:buClr>
            </a:pPr>
            <a:endParaRPr lang="es-ES" sz="1800" b="1" dirty="0">
              <a:solidFill>
                <a:srgbClr val="1A1466"/>
              </a:solidFill>
            </a:endParaRPr>
          </a:p>
        </p:txBody>
      </p:sp>
      <p:sp>
        <p:nvSpPr>
          <p:cNvPr id="10" name="9 Flecha arriba"/>
          <p:cNvSpPr/>
          <p:nvPr/>
        </p:nvSpPr>
        <p:spPr bwMode="auto">
          <a:xfrm rot="10800000">
            <a:off x="6876256" y="4365104"/>
            <a:ext cx="216024" cy="1728192"/>
          </a:xfrm>
          <a:prstGeom prst="upArrow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 rtlCol="0" anchor="ctr"/>
          <a:lstStyle/>
          <a:p>
            <a:pPr marL="266700" indent="-266700" algn="ctr">
              <a:spcAft>
                <a:spcPts val="600"/>
              </a:spcAft>
              <a:buClr>
                <a:srgbClr val="002060"/>
              </a:buClr>
            </a:pPr>
            <a:endParaRPr lang="es-ES" sz="1800" b="1" dirty="0">
              <a:solidFill>
                <a:srgbClr val="1A14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residencia CAM indice 02 copia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1012825"/>
            <a:ext cx="27622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857500" y="1357313"/>
            <a:ext cx="62865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Introducción</a:t>
            </a: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Preparación del entorno clínico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Sistema de entrada – Aplicaciones PC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de datos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tecnológica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Capa de presentación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Sistemas de Información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Análisis de la información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Los logros, los retos, las dudas</a:t>
            </a:r>
            <a:endParaRPr lang="es-ES_tradnl" sz="1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Conclusiones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400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Los logros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Integración clínica de la NOC en la medición de resultados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Desarrollo de programas clínicos asistenciales con planes estandarizados de cuidados NANDA-NOC-NIC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Registros Electrónicos funcionalmente adaptados al uso de los resultados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Sistemas de información orientados al usuario final centrados en pacientes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Indicadores sintéticos de evolución de los resultados de los cuidados de enfermería.</a:t>
            </a:r>
            <a:endParaRPr lang="es-ES_tradnl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Los retos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Extender el uso de la NOC en todas las situaciones clínicas de cuidados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Ampliar el uso de la NOC asociados a los seguimientos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Asociar las escalas especificas de uso clínico habitual con la correlación a las mediciones NOC. (Ej. Escala EVA)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Medición de evoluciones de NOC en situaciones clínicas y tiempos comparables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Modelos predictivos de evolución pacientes en diferentes situaciones clínicas</a:t>
            </a:r>
            <a:endParaRPr lang="es-ES_tradnl" sz="24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Boletines de </a:t>
            </a:r>
            <a:r>
              <a:rPr lang="es-ES" dirty="0" smtClean="0"/>
              <a:t>casos de </a:t>
            </a:r>
            <a:r>
              <a:rPr lang="es-ES" dirty="0"/>
              <a:t>enfermería</a:t>
            </a:r>
          </a:p>
        </p:txBody>
      </p:sp>
      <p:pic>
        <p:nvPicPr>
          <p:cNvPr id="161798" name="Picture 6" descr="File0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060848"/>
            <a:ext cx="2794000" cy="3810000"/>
          </a:xfrm>
          <a:prstGeom prst="rect">
            <a:avLst/>
          </a:prstGeom>
          <a:noFill/>
        </p:spPr>
      </p:pic>
      <p:pic>
        <p:nvPicPr>
          <p:cNvPr id="161799" name="Picture 7" descr="Imagen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2059781"/>
            <a:ext cx="2330450" cy="3673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6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4"/>
            <a:ext cx="8353425" cy="4593679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Las dudas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Como podemos comparar los datos de </a:t>
            </a:r>
            <a:r>
              <a:rPr lang="es-ES_tradnl" sz="2400" dirty="0" err="1" smtClean="0">
                <a:latin typeface="Calibri" pitchFamily="34" charset="0"/>
                <a:cs typeface="Arial" charset="0"/>
              </a:rPr>
              <a:t>NOCs</a:t>
            </a:r>
            <a:r>
              <a:rPr lang="es-ES_tradnl" sz="2400" dirty="0" smtClean="0">
                <a:latin typeface="Calibri" pitchFamily="34" charset="0"/>
                <a:cs typeface="Arial" charset="0"/>
              </a:rPr>
              <a:t> con diferentes puntos de partida?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Como estandarizamos los tiempos para la comparación de los NOC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Es el coste de la evolución de una puntuación de 1 a 2 que de 4 a 5?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Podemos comparar </a:t>
            </a:r>
            <a:r>
              <a:rPr lang="es-ES_tradnl" sz="2400" dirty="0" err="1" smtClean="0">
                <a:latin typeface="Calibri" pitchFamily="34" charset="0"/>
                <a:cs typeface="Arial" charset="0"/>
              </a:rPr>
              <a:t>NOCs</a:t>
            </a:r>
            <a:r>
              <a:rPr lang="es-ES_tradnl" sz="2400" dirty="0" smtClean="0">
                <a:latin typeface="Calibri" pitchFamily="34" charset="0"/>
                <a:cs typeface="Arial" charset="0"/>
              </a:rPr>
              <a:t> en distintas situaciones clínicas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Como correlacionamos la evolución de los NOC con los NIC utilizados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  <a:cs typeface="Arial" charset="0"/>
              </a:rPr>
              <a:t>………….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Conclusiones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Estamos en condiciones de acometer la medición de los resultados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La utilización de instrumentos de medición y comparación adecuados son un requisito indispensable para abordar esta tarea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Es necesaria la generación de bases de datos recopilen información sobre respuestas humanas a intervenciones enfermeras.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>
            <a:spLocks noChangeArrowheads="1"/>
          </p:cNvSpPr>
          <p:nvPr/>
        </p:nvSpPr>
        <p:spPr bwMode="auto">
          <a:xfrm>
            <a:off x="285750" y="1571625"/>
            <a:ext cx="8353425" cy="4464050"/>
          </a:xfrm>
          <a:prstGeom prst="roundRect">
            <a:avLst>
              <a:gd name="adj" fmla="val 5060"/>
            </a:avLst>
          </a:prstGeom>
          <a:solidFill>
            <a:schemeClr val="bg1"/>
          </a:solidFill>
          <a:ln w="9525">
            <a:solidFill>
              <a:srgbClr val="000986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216000" rIns="0"/>
          <a:lstStyle/>
          <a:p>
            <a:pPr marL="180975" indent="-180975">
              <a:lnSpc>
                <a:spcPct val="110000"/>
              </a:lnSpc>
              <a:spcBef>
                <a:spcPts val="600"/>
              </a:spcBef>
              <a:buClr>
                <a:srgbClr val="5B8DC2"/>
              </a:buClr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684213" y="1357313"/>
            <a:ext cx="4745037" cy="4286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>
              <a:defRPr/>
            </a:pPr>
            <a:r>
              <a:rPr lang="es-ES_tradnl" b="1" dirty="0" smtClean="0">
                <a:solidFill>
                  <a:srgbClr val="FFFFFF"/>
                </a:solidFill>
              </a:rPr>
              <a:t>Conclusiones</a:t>
            </a:r>
            <a:endParaRPr lang="es-ES" b="1" dirty="0">
              <a:solidFill>
                <a:srgbClr val="FFFFFF"/>
              </a:solidFill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642938" y="1916832"/>
            <a:ext cx="757237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Quedan muchas cuestiones por resolver, debemos investigar sobre ellas sin caer en el inmovilismo por la incerteza.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Promoción de la “Cultura del resultado” centrado en el paciente en la práctica profesional de enfermería</a:t>
            </a:r>
          </a:p>
          <a:p>
            <a:pPr marL="180975" indent="-180975" defTabSz="622300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s-ES" sz="2400" dirty="0" smtClean="0">
                <a:latin typeface="Calibri" pitchFamily="34" charset="0"/>
                <a:cs typeface="Arial" charset="0"/>
              </a:rPr>
              <a:t>Del hacer por hacer </a:t>
            </a:r>
            <a:r>
              <a:rPr lang="es-E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</a:t>
            </a:r>
            <a:r>
              <a:rPr lang="es-ES" sz="2400" dirty="0" smtClean="0">
                <a:latin typeface="Calibri" pitchFamily="34" charset="0"/>
                <a:cs typeface="Arial" charset="0"/>
              </a:rPr>
              <a:t> Al Hacer para Obtener Resultados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1063625"/>
            <a:ext cx="8147050" cy="4525963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endParaRPr lang="es-ES" sz="3600" dirty="0" smtClean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es-ES" sz="4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Muchas Gracias</a:t>
            </a:r>
          </a:p>
        </p:txBody>
      </p:sp>
      <p:pic>
        <p:nvPicPr>
          <p:cNvPr id="222211" name="Picture 3" descr="j0149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2624" y="2924944"/>
            <a:ext cx="3049576" cy="291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2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Protocolos y programas con lenguaje estandarizado</a:t>
            </a:r>
          </a:p>
          <a:p>
            <a:endParaRPr lang="es-ES" dirty="0"/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314325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158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204864"/>
            <a:ext cx="2374900" cy="3276600"/>
          </a:xfrm>
          <a:prstGeom prst="rect">
            <a:avLst/>
          </a:prstGeom>
          <a:noFill/>
        </p:spPr>
      </p:pic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1876425" y="193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58729" name="Rectangle 9"/>
          <p:cNvSpPr>
            <a:spLocks noChangeArrowheads="1"/>
          </p:cNvSpPr>
          <p:nvPr/>
        </p:nvSpPr>
        <p:spPr bwMode="auto">
          <a:xfrm>
            <a:off x="1871663" y="1671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15872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204864"/>
            <a:ext cx="5029200" cy="3271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5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97316"/>
            <a:ext cx="3060848" cy="506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124745"/>
            <a:ext cx="3600000" cy="504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124744"/>
            <a:ext cx="368261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30435" y="1052736"/>
            <a:ext cx="3117829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1825" y="1052736"/>
            <a:ext cx="3178567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residencia CAM indice 02 copia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1012825"/>
            <a:ext cx="27622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857500" y="1357313"/>
            <a:ext cx="62865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Introducción</a:t>
            </a: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Preparación del entorno clínico</a:t>
            </a:r>
            <a:endParaRPr lang="es-ES_tradnl" sz="1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Sistema de entrada – Aplicaciones PC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Capa de datos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Capa tecnológica</a:t>
            </a: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Capa de presentación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Sistemas de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Análisis de la información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Los logros, los retos, las dudas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r>
              <a:rPr lang="es-ES_tradnl" sz="1800" b="1" dirty="0" smtClean="0">
                <a:solidFill>
                  <a:schemeClr val="bg2"/>
                </a:solidFill>
                <a:latin typeface="Calibri" pitchFamily="34" charset="0"/>
              </a:rPr>
              <a:t>Conclusiones</a:t>
            </a:r>
            <a:endParaRPr lang="es-ES_tradnl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marL="723900" lvl="1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400" dirty="0">
              <a:solidFill>
                <a:srgbClr val="1A1466"/>
              </a:solidFill>
            </a:endParaRPr>
          </a:p>
          <a:p>
            <a:pPr marL="266700" indent="-266700">
              <a:spcAft>
                <a:spcPts val="600"/>
              </a:spcAft>
              <a:buClr>
                <a:srgbClr val="002060"/>
              </a:buClr>
              <a:buFontTx/>
              <a:buChar char="•"/>
            </a:pPr>
            <a:endParaRPr lang="es-ES_tradnl" sz="1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SanidadMadrid">
  <a:themeElements>
    <a:clrScheme name="4_Blank 7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5B8DC2"/>
      </a:accent1>
      <a:accent2>
        <a:srgbClr val="98AFCC"/>
      </a:accent2>
      <a:accent3>
        <a:srgbClr val="FFFFFF"/>
      </a:accent3>
      <a:accent4>
        <a:srgbClr val="000000"/>
      </a:accent4>
      <a:accent5>
        <a:srgbClr val="B5C5DD"/>
      </a:accent5>
      <a:accent6>
        <a:srgbClr val="899EB9"/>
      </a:accent6>
      <a:hlink>
        <a:srgbClr val="DF9221"/>
      </a:hlink>
      <a:folHlink>
        <a:srgbClr val="E8B05E"/>
      </a:folHlink>
    </a:clrScheme>
    <a:fontScheme name="4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 lIns="92075" tIns="46038" rIns="92075" bIns="46038"/>
      <a:lstStyle>
        <a:defPPr marL="266700" indent="-266700">
          <a:spcAft>
            <a:spcPts val="600"/>
          </a:spcAft>
          <a:buClr>
            <a:srgbClr val="002060"/>
          </a:buClr>
          <a:buFontTx/>
          <a:buChar char="•"/>
          <a:defRPr sz="1800" b="1" dirty="0">
            <a:solidFill>
              <a:srgbClr val="1A1466"/>
            </a:solidFill>
          </a:defRPr>
        </a:defPPr>
      </a:lstStyle>
    </a:spDef>
  </a:objectDefaults>
  <a:extraClrSchemeLst>
    <a:extraClrScheme>
      <a:clrScheme name="4_Blank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99"/>
        </a:accent1>
        <a:accent2>
          <a:srgbClr val="FF6600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E75C00"/>
        </a:accent6>
        <a:hlink>
          <a:srgbClr val="663399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6633"/>
        </a:accent1>
        <a:accent2>
          <a:srgbClr val="336666"/>
        </a:accent2>
        <a:accent3>
          <a:srgbClr val="FFFFFF"/>
        </a:accent3>
        <a:accent4>
          <a:srgbClr val="000000"/>
        </a:accent4>
        <a:accent5>
          <a:srgbClr val="ADB8AD"/>
        </a:accent5>
        <a:accent6>
          <a:srgbClr val="2D5C5C"/>
        </a:accent6>
        <a:hlink>
          <a:srgbClr val="9900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CCCC33"/>
        </a:accent1>
        <a:accent2>
          <a:srgbClr val="66CC00"/>
        </a:accent2>
        <a:accent3>
          <a:srgbClr val="FFFFFF"/>
        </a:accent3>
        <a:accent4>
          <a:srgbClr val="000000"/>
        </a:accent4>
        <a:accent5>
          <a:srgbClr val="E2E2AD"/>
        </a:accent5>
        <a:accent6>
          <a:srgbClr val="5CB900"/>
        </a:accent6>
        <a:hlink>
          <a:srgbClr val="0099CC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636CE"/>
        </a:accent1>
        <a:accent2>
          <a:srgbClr val="FB9123"/>
        </a:accent2>
        <a:accent3>
          <a:srgbClr val="FFFFFF"/>
        </a:accent3>
        <a:accent4>
          <a:srgbClr val="000000"/>
        </a:accent4>
        <a:accent5>
          <a:srgbClr val="AEAEE3"/>
        </a:accent5>
        <a:accent6>
          <a:srgbClr val="E3831F"/>
        </a:accent6>
        <a:hlink>
          <a:srgbClr val="DF9221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636CE"/>
        </a:accent1>
        <a:accent2>
          <a:srgbClr val="FB9123"/>
        </a:accent2>
        <a:accent3>
          <a:srgbClr val="FFFFFF"/>
        </a:accent3>
        <a:accent4>
          <a:srgbClr val="000000"/>
        </a:accent4>
        <a:accent5>
          <a:srgbClr val="AEAEE3"/>
        </a:accent5>
        <a:accent6>
          <a:srgbClr val="E3831F"/>
        </a:accent6>
        <a:hlink>
          <a:srgbClr val="DF9221"/>
        </a:hlink>
        <a:folHlink>
          <a:srgbClr val="E8B0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B8DC2"/>
        </a:accent1>
        <a:accent2>
          <a:srgbClr val="98AFCC"/>
        </a:accent2>
        <a:accent3>
          <a:srgbClr val="FFFFFF"/>
        </a:accent3>
        <a:accent4>
          <a:srgbClr val="000000"/>
        </a:accent4>
        <a:accent5>
          <a:srgbClr val="B5C5DD"/>
        </a:accent5>
        <a:accent6>
          <a:srgbClr val="899EB9"/>
        </a:accent6>
        <a:hlink>
          <a:srgbClr val="DF9221"/>
        </a:hlink>
        <a:folHlink>
          <a:srgbClr val="E8B05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PlantillaSanidadMadrid</Template>
  <TotalTime>16172</TotalTime>
  <Words>1950</Words>
  <Application>Microsoft Office PowerPoint</Application>
  <PresentationFormat>Presentación en pantalla (4:3)</PresentationFormat>
  <Paragraphs>531</Paragraphs>
  <Slides>63</Slides>
  <Notes>17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63</vt:i4>
      </vt:variant>
    </vt:vector>
  </HeadingPairs>
  <TitlesOfParts>
    <vt:vector size="65" baseType="lpstr">
      <vt:lpstr>PlantillaSanidadMadrid</vt:lpstr>
      <vt:lpstr>Gráfico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OTPrimaria</dc:creator>
  <cp:lastModifiedBy>Salón de Actos</cp:lastModifiedBy>
  <cp:revision>1090</cp:revision>
  <dcterms:created xsi:type="dcterms:W3CDTF">2008-03-10T10:38:30Z</dcterms:created>
  <dcterms:modified xsi:type="dcterms:W3CDTF">2011-05-20T09:36:06Z</dcterms:modified>
</cp:coreProperties>
</file>