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85" r:id="rId3"/>
    <p:sldId id="282" r:id="rId4"/>
    <p:sldId id="286" r:id="rId5"/>
    <p:sldId id="283" r:id="rId6"/>
    <p:sldId id="284" r:id="rId7"/>
    <p:sldId id="281" r:id="rId8"/>
    <p:sldId id="257" r:id="rId9"/>
    <p:sldId id="293" r:id="rId10"/>
    <p:sldId id="300" r:id="rId11"/>
    <p:sldId id="262" r:id="rId12"/>
    <p:sldId id="304" r:id="rId13"/>
    <p:sldId id="298" r:id="rId14"/>
    <p:sldId id="299" r:id="rId15"/>
    <p:sldId id="259" r:id="rId16"/>
    <p:sldId id="268" r:id="rId17"/>
    <p:sldId id="264" r:id="rId18"/>
    <p:sldId id="265" r:id="rId19"/>
    <p:sldId id="269" r:id="rId20"/>
    <p:sldId id="294" r:id="rId21"/>
    <p:sldId id="258" r:id="rId22"/>
    <p:sldId id="271" r:id="rId23"/>
    <p:sldId id="260" r:id="rId24"/>
    <p:sldId id="270" r:id="rId25"/>
    <p:sldId id="302" r:id="rId26"/>
    <p:sldId id="303" r:id="rId27"/>
    <p:sldId id="261" r:id="rId28"/>
    <p:sldId id="272" r:id="rId29"/>
    <p:sldId id="273" r:id="rId30"/>
    <p:sldId id="305" r:id="rId31"/>
    <p:sldId id="274" r:id="rId32"/>
    <p:sldId id="275" r:id="rId33"/>
    <p:sldId id="276" r:id="rId34"/>
    <p:sldId id="277" r:id="rId35"/>
    <p:sldId id="278" r:id="rId36"/>
    <p:sldId id="288" r:id="rId37"/>
    <p:sldId id="289" r:id="rId38"/>
    <p:sldId id="290" r:id="rId39"/>
    <p:sldId id="280" r:id="rId40"/>
    <p:sldId id="291" r:id="rId41"/>
    <p:sldId id="292" r:id="rId4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7" autoAdjust="0"/>
    <p:restoredTop sz="94626" autoAdjust="0"/>
  </p:normalViewPr>
  <p:slideViewPr>
    <p:cSldViewPr>
      <p:cViewPr varScale="1">
        <p:scale>
          <a:sx n="52" d="100"/>
          <a:sy n="52" d="100"/>
        </p:scale>
        <p:origin x="-462" y="-90"/>
      </p:cViewPr>
      <p:guideLst>
        <p:guide orient="horz" pos="2160"/>
        <p:guide pos="2880"/>
      </p:guideLst>
    </p:cSldViewPr>
  </p:slideViewPr>
  <p:outlineViewPr>
    <p:cViewPr>
      <p:scale>
        <a:sx n="33" d="100"/>
        <a:sy n="33" d="100"/>
      </p:scale>
      <p:origin x="0" y="563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63DF77-1997-40E0-AFA7-F6DB3B94770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F1005D9A-4109-4D16-9F70-7319CAE0F398}">
      <dgm:prSet phldrT="[Texto]" custT="1"/>
      <dgm:spPr/>
      <dgm:t>
        <a:bodyPr/>
        <a:lstStyle/>
        <a:p>
          <a:r>
            <a:rPr lang="es-ES" sz="2400">
              <a:latin typeface="+mj-lt"/>
            </a:rPr>
            <a:t>FASE I</a:t>
          </a:r>
        </a:p>
      </dgm:t>
    </dgm:pt>
    <dgm:pt modelId="{E42C9DB1-8F8B-48D4-8831-E156DEECEC9A}" type="parTrans" cxnId="{5835BE02-8441-4C5B-8019-B5BCB585ABFD}">
      <dgm:prSet/>
      <dgm:spPr/>
      <dgm:t>
        <a:bodyPr/>
        <a:lstStyle/>
        <a:p>
          <a:endParaRPr lang="es-ES"/>
        </a:p>
      </dgm:t>
    </dgm:pt>
    <dgm:pt modelId="{B744FA83-0A9E-4C83-848D-28950DF1695A}" type="sibTrans" cxnId="{5835BE02-8441-4C5B-8019-B5BCB585ABFD}">
      <dgm:prSet/>
      <dgm:spPr/>
      <dgm:t>
        <a:bodyPr/>
        <a:lstStyle/>
        <a:p>
          <a:endParaRPr lang="es-ES"/>
        </a:p>
      </dgm:t>
    </dgm:pt>
    <dgm:pt modelId="{8F91676F-EC13-4AA1-9439-15C76F41DB25}">
      <dgm:prSet phldrT="[Texto]" custT="1"/>
      <dgm:spPr/>
      <dgm:t>
        <a:bodyPr/>
        <a:lstStyle/>
        <a:p>
          <a:r>
            <a:rPr lang="es-ES" sz="2400" dirty="0">
              <a:latin typeface="+mj-lt"/>
            </a:rPr>
            <a:t>etapa de abstinencia retardada en el que aparece un gran deseo de la droga. Dura entre 1-10 semanas.</a:t>
          </a:r>
        </a:p>
      </dgm:t>
    </dgm:pt>
    <dgm:pt modelId="{34F823C2-FED2-42EE-BE52-B5699405EB68}" type="parTrans" cxnId="{50FF5C16-E2C4-4B06-AC37-49D53CBE7DB0}">
      <dgm:prSet/>
      <dgm:spPr/>
      <dgm:t>
        <a:bodyPr/>
        <a:lstStyle/>
        <a:p>
          <a:endParaRPr lang="es-ES"/>
        </a:p>
      </dgm:t>
    </dgm:pt>
    <dgm:pt modelId="{A0EEFF4E-CBFC-4D91-93F6-D4880E91193B}" type="sibTrans" cxnId="{50FF5C16-E2C4-4B06-AC37-49D53CBE7DB0}">
      <dgm:prSet/>
      <dgm:spPr/>
      <dgm:t>
        <a:bodyPr/>
        <a:lstStyle/>
        <a:p>
          <a:endParaRPr lang="es-ES"/>
        </a:p>
      </dgm:t>
    </dgm:pt>
    <dgm:pt modelId="{B67D1CF5-3550-4D6D-B1BF-6349D52C6708}">
      <dgm:prSet phldrT="[Texto]" custT="1"/>
      <dgm:spPr/>
      <dgm:t>
        <a:bodyPr/>
        <a:lstStyle/>
        <a:p>
          <a:r>
            <a:rPr lang="es-ES" sz="2000" dirty="0"/>
            <a:t>FASE III</a:t>
          </a:r>
        </a:p>
      </dgm:t>
    </dgm:pt>
    <dgm:pt modelId="{45135DAD-6FB2-4007-AB1D-A08139063F45}" type="parTrans" cxnId="{3E34B9BA-D188-4852-9B9C-D261C1CCD5DD}">
      <dgm:prSet/>
      <dgm:spPr/>
      <dgm:t>
        <a:bodyPr/>
        <a:lstStyle/>
        <a:p>
          <a:endParaRPr lang="es-ES"/>
        </a:p>
      </dgm:t>
    </dgm:pt>
    <dgm:pt modelId="{178409A4-D8A6-42F5-955B-616DC16C20E1}" type="sibTrans" cxnId="{3E34B9BA-D188-4852-9B9C-D261C1CCD5DD}">
      <dgm:prSet/>
      <dgm:spPr/>
      <dgm:t>
        <a:bodyPr/>
        <a:lstStyle/>
        <a:p>
          <a:endParaRPr lang="es-ES"/>
        </a:p>
      </dgm:t>
    </dgm:pt>
    <dgm:pt modelId="{27420609-E5D5-469F-9B55-DA91B15B7840}">
      <dgm:prSet phldrT="[Texto]" custT="1"/>
      <dgm:spPr/>
      <dgm:t>
        <a:bodyPr/>
        <a:lstStyle/>
        <a:p>
          <a:r>
            <a:rPr lang="es-ES" sz="2400" dirty="0">
              <a:latin typeface="+mj-lt"/>
            </a:rPr>
            <a:t>etapa de extinción con crisis esporádica de deseo de droga. Duración indefinida.</a:t>
          </a:r>
        </a:p>
      </dgm:t>
    </dgm:pt>
    <dgm:pt modelId="{117C5BE8-ED48-43E2-893A-2586CC110984}" type="parTrans" cxnId="{E8286298-B0FD-4A6B-BB9F-3FB53593387D}">
      <dgm:prSet/>
      <dgm:spPr/>
      <dgm:t>
        <a:bodyPr/>
        <a:lstStyle/>
        <a:p>
          <a:endParaRPr lang="es-ES"/>
        </a:p>
      </dgm:t>
    </dgm:pt>
    <dgm:pt modelId="{4A36A432-3EE4-412B-BBF7-5DF85F25D63B}" type="sibTrans" cxnId="{E8286298-B0FD-4A6B-BB9F-3FB53593387D}">
      <dgm:prSet/>
      <dgm:spPr/>
      <dgm:t>
        <a:bodyPr/>
        <a:lstStyle/>
        <a:p>
          <a:endParaRPr lang="es-ES"/>
        </a:p>
      </dgm:t>
    </dgm:pt>
    <dgm:pt modelId="{8FBBF504-7A68-40DE-BFC8-C8C22F9349F1}">
      <dgm:prSet phldrT="[Texto]" custT="1"/>
      <dgm:spPr/>
      <dgm:t>
        <a:bodyPr/>
        <a:lstStyle/>
        <a:p>
          <a:r>
            <a:rPr lang="es-ES" sz="2000" dirty="0">
              <a:latin typeface="+mj-lt"/>
            </a:rPr>
            <a:t>dura hasta 4 días  y aparece al cabo de 6 o 12 horas. Es una etapa de </a:t>
          </a:r>
          <a:r>
            <a:rPr lang="es-ES" sz="2000" dirty="0" err="1">
              <a:latin typeface="+mj-lt"/>
            </a:rPr>
            <a:t>hundimiendo</a:t>
          </a:r>
          <a:r>
            <a:rPr lang="es-ES" sz="2000" dirty="0">
              <a:latin typeface="+mj-lt"/>
            </a:rPr>
            <a:t> </a:t>
          </a:r>
          <a:r>
            <a:rPr lang="es-ES" sz="2000" dirty="0" err="1">
              <a:latin typeface="+mj-lt"/>
            </a:rPr>
            <a:t>psiquíco</a:t>
          </a:r>
          <a:r>
            <a:rPr lang="es-ES" sz="2000" dirty="0">
              <a:latin typeface="+mj-lt"/>
            </a:rPr>
            <a:t> y físico con </a:t>
          </a:r>
          <a:r>
            <a:rPr lang="es-ES" sz="2000" dirty="0" err="1">
              <a:latin typeface="+mj-lt"/>
            </a:rPr>
            <a:t>redución</a:t>
          </a:r>
          <a:r>
            <a:rPr lang="es-ES" sz="2000" dirty="0">
              <a:latin typeface="+mj-lt"/>
            </a:rPr>
            <a:t> progresiva de la droga. </a:t>
          </a:r>
        </a:p>
      </dgm:t>
    </dgm:pt>
    <dgm:pt modelId="{EE6675EF-DBBC-48CA-9E03-35248966DE40}" type="sibTrans" cxnId="{9D78DB00-07CB-41E8-8DA2-C40094D7C27B}">
      <dgm:prSet/>
      <dgm:spPr/>
      <dgm:t>
        <a:bodyPr/>
        <a:lstStyle/>
        <a:p>
          <a:endParaRPr lang="es-ES"/>
        </a:p>
      </dgm:t>
    </dgm:pt>
    <dgm:pt modelId="{3C20B6F9-7DAF-4F66-B040-5890ED6A3345}" type="parTrans" cxnId="{9D78DB00-07CB-41E8-8DA2-C40094D7C27B}">
      <dgm:prSet/>
      <dgm:spPr/>
      <dgm:t>
        <a:bodyPr/>
        <a:lstStyle/>
        <a:p>
          <a:endParaRPr lang="es-ES"/>
        </a:p>
      </dgm:t>
    </dgm:pt>
    <dgm:pt modelId="{AE00BF22-A6BE-4B49-871B-2CFF3184C820}">
      <dgm:prSet phldrT="[Texto]" custT="1"/>
      <dgm:spPr/>
      <dgm:t>
        <a:bodyPr/>
        <a:lstStyle/>
        <a:p>
          <a:endParaRPr lang="es-ES" sz="2000" dirty="0">
            <a:latin typeface="+mj-lt"/>
          </a:endParaRPr>
        </a:p>
      </dgm:t>
    </dgm:pt>
    <dgm:pt modelId="{815D380E-9AEC-409E-9E1D-D319A9584DA9}" type="sibTrans" cxnId="{82EA8A1C-F427-4AAE-A646-3FE058500C12}">
      <dgm:prSet/>
      <dgm:spPr/>
      <dgm:t>
        <a:bodyPr/>
        <a:lstStyle/>
        <a:p>
          <a:endParaRPr lang="es-ES"/>
        </a:p>
      </dgm:t>
    </dgm:pt>
    <dgm:pt modelId="{C756BF97-A329-4853-8AE2-C115A5FDA370}" type="parTrans" cxnId="{82EA8A1C-F427-4AAE-A646-3FE058500C12}">
      <dgm:prSet/>
      <dgm:spPr/>
      <dgm:t>
        <a:bodyPr/>
        <a:lstStyle/>
        <a:p>
          <a:endParaRPr lang="es-ES"/>
        </a:p>
      </dgm:t>
    </dgm:pt>
    <dgm:pt modelId="{DF3C33AD-A120-4330-8BB9-FE061E7671D1}">
      <dgm:prSet phldrT="[Texto]" custT="1"/>
      <dgm:spPr/>
      <dgm:t>
        <a:bodyPr/>
        <a:lstStyle/>
        <a:p>
          <a:r>
            <a:rPr lang="es-ES" sz="2000"/>
            <a:t>FASE II</a:t>
          </a:r>
        </a:p>
      </dgm:t>
    </dgm:pt>
    <dgm:pt modelId="{74A90010-F50D-4208-AA09-013705EFDFA9}" type="sibTrans" cxnId="{45C43A1F-FB49-47FA-8D02-09A3103896B1}">
      <dgm:prSet/>
      <dgm:spPr/>
      <dgm:t>
        <a:bodyPr/>
        <a:lstStyle/>
        <a:p>
          <a:endParaRPr lang="es-ES"/>
        </a:p>
      </dgm:t>
    </dgm:pt>
    <dgm:pt modelId="{1FE583BB-08CB-4D45-99C7-5D821E544EF6}" type="parTrans" cxnId="{45C43A1F-FB49-47FA-8D02-09A3103896B1}">
      <dgm:prSet/>
      <dgm:spPr/>
      <dgm:t>
        <a:bodyPr/>
        <a:lstStyle/>
        <a:p>
          <a:endParaRPr lang="es-ES"/>
        </a:p>
      </dgm:t>
    </dgm:pt>
    <dgm:pt modelId="{BEE4B8DC-DB66-42FA-BD80-34A18223A81D}" type="pres">
      <dgm:prSet presAssocID="{ED63DF77-1997-40E0-AFA7-F6DB3B947708}" presName="Name0" presStyleCnt="0">
        <dgm:presLayoutVars>
          <dgm:dir/>
          <dgm:animLvl val="lvl"/>
          <dgm:resizeHandles val="exact"/>
        </dgm:presLayoutVars>
      </dgm:prSet>
      <dgm:spPr/>
      <dgm:t>
        <a:bodyPr/>
        <a:lstStyle/>
        <a:p>
          <a:endParaRPr lang="es-ES"/>
        </a:p>
      </dgm:t>
    </dgm:pt>
    <dgm:pt modelId="{132E9A1F-7062-43D3-ADAF-22196A66E50B}" type="pres">
      <dgm:prSet presAssocID="{F1005D9A-4109-4D16-9F70-7319CAE0F398}" presName="composite" presStyleCnt="0"/>
      <dgm:spPr/>
    </dgm:pt>
    <dgm:pt modelId="{20940A52-73F1-445B-A7D9-7AF8CAE68AA9}" type="pres">
      <dgm:prSet presAssocID="{F1005D9A-4109-4D16-9F70-7319CAE0F398}" presName="parTx" presStyleLbl="alignNode1" presStyleIdx="0" presStyleCnt="3">
        <dgm:presLayoutVars>
          <dgm:chMax val="0"/>
          <dgm:chPref val="0"/>
          <dgm:bulletEnabled val="1"/>
        </dgm:presLayoutVars>
      </dgm:prSet>
      <dgm:spPr/>
      <dgm:t>
        <a:bodyPr/>
        <a:lstStyle/>
        <a:p>
          <a:endParaRPr lang="es-ES"/>
        </a:p>
      </dgm:t>
    </dgm:pt>
    <dgm:pt modelId="{F9E0DF74-4803-4222-89B0-E61FE23E5BC6}" type="pres">
      <dgm:prSet presAssocID="{F1005D9A-4109-4D16-9F70-7319CAE0F398}" presName="desTx" presStyleLbl="alignAccFollowNode1" presStyleIdx="0" presStyleCnt="3">
        <dgm:presLayoutVars>
          <dgm:bulletEnabled val="1"/>
        </dgm:presLayoutVars>
      </dgm:prSet>
      <dgm:spPr/>
      <dgm:t>
        <a:bodyPr/>
        <a:lstStyle/>
        <a:p>
          <a:endParaRPr lang="es-ES"/>
        </a:p>
      </dgm:t>
    </dgm:pt>
    <dgm:pt modelId="{35116AAB-E9A9-4EC9-91C3-06790C100757}" type="pres">
      <dgm:prSet presAssocID="{B744FA83-0A9E-4C83-848D-28950DF1695A}" presName="space" presStyleCnt="0"/>
      <dgm:spPr/>
    </dgm:pt>
    <dgm:pt modelId="{926DA0CB-9863-416C-90A7-97D2CE7BCC6C}" type="pres">
      <dgm:prSet presAssocID="{DF3C33AD-A120-4330-8BB9-FE061E7671D1}" presName="composite" presStyleCnt="0"/>
      <dgm:spPr/>
    </dgm:pt>
    <dgm:pt modelId="{215DE43F-9EBB-411E-A9B4-B4143D99E2A3}" type="pres">
      <dgm:prSet presAssocID="{DF3C33AD-A120-4330-8BB9-FE061E7671D1}" presName="parTx" presStyleLbl="alignNode1" presStyleIdx="1" presStyleCnt="3">
        <dgm:presLayoutVars>
          <dgm:chMax val="0"/>
          <dgm:chPref val="0"/>
          <dgm:bulletEnabled val="1"/>
        </dgm:presLayoutVars>
      </dgm:prSet>
      <dgm:spPr/>
      <dgm:t>
        <a:bodyPr/>
        <a:lstStyle/>
        <a:p>
          <a:endParaRPr lang="es-ES"/>
        </a:p>
      </dgm:t>
    </dgm:pt>
    <dgm:pt modelId="{9F2D1778-3A62-4B5E-A3D9-E4B99D64425D}" type="pres">
      <dgm:prSet presAssocID="{DF3C33AD-A120-4330-8BB9-FE061E7671D1}" presName="desTx" presStyleLbl="alignAccFollowNode1" presStyleIdx="1" presStyleCnt="3">
        <dgm:presLayoutVars>
          <dgm:bulletEnabled val="1"/>
        </dgm:presLayoutVars>
      </dgm:prSet>
      <dgm:spPr/>
      <dgm:t>
        <a:bodyPr/>
        <a:lstStyle/>
        <a:p>
          <a:endParaRPr lang="es-ES"/>
        </a:p>
      </dgm:t>
    </dgm:pt>
    <dgm:pt modelId="{92B1900C-D9DE-4352-A195-EB3CB0EC3C5D}" type="pres">
      <dgm:prSet presAssocID="{74A90010-F50D-4208-AA09-013705EFDFA9}" presName="space" presStyleCnt="0"/>
      <dgm:spPr/>
    </dgm:pt>
    <dgm:pt modelId="{E500ABB3-F8DA-4EA3-8EC9-E6CFF211590A}" type="pres">
      <dgm:prSet presAssocID="{B67D1CF5-3550-4D6D-B1BF-6349D52C6708}" presName="composite" presStyleCnt="0"/>
      <dgm:spPr/>
    </dgm:pt>
    <dgm:pt modelId="{A65BAEF1-685C-465C-BEAB-481CD9205C13}" type="pres">
      <dgm:prSet presAssocID="{B67D1CF5-3550-4D6D-B1BF-6349D52C6708}" presName="parTx" presStyleLbl="alignNode1" presStyleIdx="2" presStyleCnt="3">
        <dgm:presLayoutVars>
          <dgm:chMax val="0"/>
          <dgm:chPref val="0"/>
          <dgm:bulletEnabled val="1"/>
        </dgm:presLayoutVars>
      </dgm:prSet>
      <dgm:spPr/>
      <dgm:t>
        <a:bodyPr/>
        <a:lstStyle/>
        <a:p>
          <a:endParaRPr lang="es-ES"/>
        </a:p>
      </dgm:t>
    </dgm:pt>
    <dgm:pt modelId="{5732B700-743D-442E-B252-27A346502453}" type="pres">
      <dgm:prSet presAssocID="{B67D1CF5-3550-4D6D-B1BF-6349D52C6708}" presName="desTx" presStyleLbl="alignAccFollowNode1" presStyleIdx="2" presStyleCnt="3">
        <dgm:presLayoutVars>
          <dgm:bulletEnabled val="1"/>
        </dgm:presLayoutVars>
      </dgm:prSet>
      <dgm:spPr/>
      <dgm:t>
        <a:bodyPr/>
        <a:lstStyle/>
        <a:p>
          <a:endParaRPr lang="es-ES"/>
        </a:p>
      </dgm:t>
    </dgm:pt>
  </dgm:ptLst>
  <dgm:cxnLst>
    <dgm:cxn modelId="{DF97F7E8-4668-449D-A17B-673D523CB77C}" type="presOf" srcId="{B67D1CF5-3550-4D6D-B1BF-6349D52C6708}" destId="{A65BAEF1-685C-465C-BEAB-481CD9205C13}" srcOrd="0" destOrd="0" presId="urn:microsoft.com/office/officeart/2005/8/layout/hList1"/>
    <dgm:cxn modelId="{4E484664-9CFE-42B2-9707-703B051A0F71}" type="presOf" srcId="{8FBBF504-7A68-40DE-BFC8-C8C22F9349F1}" destId="{F9E0DF74-4803-4222-89B0-E61FE23E5BC6}" srcOrd="0" destOrd="0" presId="urn:microsoft.com/office/officeart/2005/8/layout/hList1"/>
    <dgm:cxn modelId="{B910C029-3274-401D-A0E3-404795B310CE}" type="presOf" srcId="{DF3C33AD-A120-4330-8BB9-FE061E7671D1}" destId="{215DE43F-9EBB-411E-A9B4-B4143D99E2A3}" srcOrd="0" destOrd="0" presId="urn:microsoft.com/office/officeart/2005/8/layout/hList1"/>
    <dgm:cxn modelId="{3E34B9BA-D188-4852-9B9C-D261C1CCD5DD}" srcId="{ED63DF77-1997-40E0-AFA7-F6DB3B947708}" destId="{B67D1CF5-3550-4D6D-B1BF-6349D52C6708}" srcOrd="2" destOrd="0" parTransId="{45135DAD-6FB2-4007-AB1D-A08139063F45}" sibTransId="{178409A4-D8A6-42F5-955B-616DC16C20E1}"/>
    <dgm:cxn modelId="{82EA8A1C-F427-4AAE-A646-3FE058500C12}" srcId="{F1005D9A-4109-4D16-9F70-7319CAE0F398}" destId="{AE00BF22-A6BE-4B49-871B-2CFF3184C820}" srcOrd="1" destOrd="0" parTransId="{C756BF97-A329-4853-8AE2-C115A5FDA370}" sibTransId="{815D380E-9AEC-409E-9E1D-D319A9584DA9}"/>
    <dgm:cxn modelId="{E8286298-B0FD-4A6B-BB9F-3FB53593387D}" srcId="{B67D1CF5-3550-4D6D-B1BF-6349D52C6708}" destId="{27420609-E5D5-469F-9B55-DA91B15B7840}" srcOrd="0" destOrd="0" parTransId="{117C5BE8-ED48-43E2-893A-2586CC110984}" sibTransId="{4A36A432-3EE4-412B-BBF7-5DF85F25D63B}"/>
    <dgm:cxn modelId="{16358EF0-E91C-43DD-9018-B95F17666BA1}" type="presOf" srcId="{27420609-E5D5-469F-9B55-DA91B15B7840}" destId="{5732B700-743D-442E-B252-27A346502453}" srcOrd="0" destOrd="0" presId="urn:microsoft.com/office/officeart/2005/8/layout/hList1"/>
    <dgm:cxn modelId="{45C43A1F-FB49-47FA-8D02-09A3103896B1}" srcId="{ED63DF77-1997-40E0-AFA7-F6DB3B947708}" destId="{DF3C33AD-A120-4330-8BB9-FE061E7671D1}" srcOrd="1" destOrd="0" parTransId="{1FE583BB-08CB-4D45-99C7-5D821E544EF6}" sibTransId="{74A90010-F50D-4208-AA09-013705EFDFA9}"/>
    <dgm:cxn modelId="{7F4D0625-D0B8-4D9F-A0DF-DFEA54C58350}" type="presOf" srcId="{8F91676F-EC13-4AA1-9439-15C76F41DB25}" destId="{9F2D1778-3A62-4B5E-A3D9-E4B99D64425D}" srcOrd="0" destOrd="0" presId="urn:microsoft.com/office/officeart/2005/8/layout/hList1"/>
    <dgm:cxn modelId="{50FF5C16-E2C4-4B06-AC37-49D53CBE7DB0}" srcId="{DF3C33AD-A120-4330-8BB9-FE061E7671D1}" destId="{8F91676F-EC13-4AA1-9439-15C76F41DB25}" srcOrd="0" destOrd="0" parTransId="{34F823C2-FED2-42EE-BE52-B5699405EB68}" sibTransId="{A0EEFF4E-CBFC-4D91-93F6-D4880E91193B}"/>
    <dgm:cxn modelId="{CAF60CC9-D35B-4427-AB58-5AADF4FF421F}" type="presOf" srcId="{ED63DF77-1997-40E0-AFA7-F6DB3B947708}" destId="{BEE4B8DC-DB66-42FA-BD80-34A18223A81D}" srcOrd="0" destOrd="0" presId="urn:microsoft.com/office/officeart/2005/8/layout/hList1"/>
    <dgm:cxn modelId="{9D78DB00-07CB-41E8-8DA2-C40094D7C27B}" srcId="{F1005D9A-4109-4D16-9F70-7319CAE0F398}" destId="{8FBBF504-7A68-40DE-BFC8-C8C22F9349F1}" srcOrd="0" destOrd="0" parTransId="{3C20B6F9-7DAF-4F66-B040-5890ED6A3345}" sibTransId="{EE6675EF-DBBC-48CA-9E03-35248966DE40}"/>
    <dgm:cxn modelId="{786CA02B-59F9-4286-89DD-DDDEDC988224}" type="presOf" srcId="{AE00BF22-A6BE-4B49-871B-2CFF3184C820}" destId="{F9E0DF74-4803-4222-89B0-E61FE23E5BC6}" srcOrd="0" destOrd="1" presId="urn:microsoft.com/office/officeart/2005/8/layout/hList1"/>
    <dgm:cxn modelId="{5835BE02-8441-4C5B-8019-B5BCB585ABFD}" srcId="{ED63DF77-1997-40E0-AFA7-F6DB3B947708}" destId="{F1005D9A-4109-4D16-9F70-7319CAE0F398}" srcOrd="0" destOrd="0" parTransId="{E42C9DB1-8F8B-48D4-8831-E156DEECEC9A}" sibTransId="{B744FA83-0A9E-4C83-848D-28950DF1695A}"/>
    <dgm:cxn modelId="{C3FFB0D6-9EB0-43CA-B02F-E69D0A606A9F}" type="presOf" srcId="{F1005D9A-4109-4D16-9F70-7319CAE0F398}" destId="{20940A52-73F1-445B-A7D9-7AF8CAE68AA9}" srcOrd="0" destOrd="0" presId="urn:microsoft.com/office/officeart/2005/8/layout/hList1"/>
    <dgm:cxn modelId="{10BB4FFA-88C8-41B7-A6C6-184DC7264879}" type="presParOf" srcId="{BEE4B8DC-DB66-42FA-BD80-34A18223A81D}" destId="{132E9A1F-7062-43D3-ADAF-22196A66E50B}" srcOrd="0" destOrd="0" presId="urn:microsoft.com/office/officeart/2005/8/layout/hList1"/>
    <dgm:cxn modelId="{A259A5F4-27B4-48B6-978A-82DD3F2336BD}" type="presParOf" srcId="{132E9A1F-7062-43D3-ADAF-22196A66E50B}" destId="{20940A52-73F1-445B-A7D9-7AF8CAE68AA9}" srcOrd="0" destOrd="0" presId="urn:microsoft.com/office/officeart/2005/8/layout/hList1"/>
    <dgm:cxn modelId="{D540AA2D-53B8-4036-B6D9-78DB6BCCB25F}" type="presParOf" srcId="{132E9A1F-7062-43D3-ADAF-22196A66E50B}" destId="{F9E0DF74-4803-4222-89B0-E61FE23E5BC6}" srcOrd="1" destOrd="0" presId="urn:microsoft.com/office/officeart/2005/8/layout/hList1"/>
    <dgm:cxn modelId="{2E999ACB-A810-408B-8246-B3E4057BF6AB}" type="presParOf" srcId="{BEE4B8DC-DB66-42FA-BD80-34A18223A81D}" destId="{35116AAB-E9A9-4EC9-91C3-06790C100757}" srcOrd="1" destOrd="0" presId="urn:microsoft.com/office/officeart/2005/8/layout/hList1"/>
    <dgm:cxn modelId="{57C4465A-603F-4394-9CCB-B641A8A07121}" type="presParOf" srcId="{BEE4B8DC-DB66-42FA-BD80-34A18223A81D}" destId="{926DA0CB-9863-416C-90A7-97D2CE7BCC6C}" srcOrd="2" destOrd="0" presId="urn:microsoft.com/office/officeart/2005/8/layout/hList1"/>
    <dgm:cxn modelId="{EBCC3872-B71A-4F41-88AE-E217ED06FFF7}" type="presParOf" srcId="{926DA0CB-9863-416C-90A7-97D2CE7BCC6C}" destId="{215DE43F-9EBB-411E-A9B4-B4143D99E2A3}" srcOrd="0" destOrd="0" presId="urn:microsoft.com/office/officeart/2005/8/layout/hList1"/>
    <dgm:cxn modelId="{BC1E15DD-97F0-4FE4-BD3C-A81E7C20E21A}" type="presParOf" srcId="{926DA0CB-9863-416C-90A7-97D2CE7BCC6C}" destId="{9F2D1778-3A62-4B5E-A3D9-E4B99D64425D}" srcOrd="1" destOrd="0" presId="urn:microsoft.com/office/officeart/2005/8/layout/hList1"/>
    <dgm:cxn modelId="{44653DDF-7602-4E03-A053-1C3938E04BC1}" type="presParOf" srcId="{BEE4B8DC-DB66-42FA-BD80-34A18223A81D}" destId="{92B1900C-D9DE-4352-A195-EB3CB0EC3C5D}" srcOrd="3" destOrd="0" presId="urn:microsoft.com/office/officeart/2005/8/layout/hList1"/>
    <dgm:cxn modelId="{6356E50D-ADB2-498F-A8E0-0166E61756C7}" type="presParOf" srcId="{BEE4B8DC-DB66-42FA-BD80-34A18223A81D}" destId="{E500ABB3-F8DA-4EA3-8EC9-E6CFF211590A}" srcOrd="4" destOrd="0" presId="urn:microsoft.com/office/officeart/2005/8/layout/hList1"/>
    <dgm:cxn modelId="{3942BE79-327E-4429-A040-60B38B444F55}" type="presParOf" srcId="{E500ABB3-F8DA-4EA3-8EC9-E6CFF211590A}" destId="{A65BAEF1-685C-465C-BEAB-481CD9205C13}" srcOrd="0" destOrd="0" presId="urn:microsoft.com/office/officeart/2005/8/layout/hList1"/>
    <dgm:cxn modelId="{F0891515-E029-40EB-8827-7E72F6D83CA6}" type="presParOf" srcId="{E500ABB3-F8DA-4EA3-8EC9-E6CFF211590A}" destId="{5732B700-743D-442E-B252-27A346502453}"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499F5984-0504-48BC-A33D-6997EDF9389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ES"/>
        </a:p>
      </dgm:t>
    </dgm:pt>
    <dgm:pt modelId="{574ABB94-1193-4BB4-A2B3-E3CCC0835F6D}">
      <dgm:prSet phldrT="[Texto]" custT="1"/>
      <dgm:spPr/>
      <dgm:t>
        <a:bodyPr/>
        <a:lstStyle/>
        <a:p>
          <a:r>
            <a:rPr lang="es-ES" sz="1400" dirty="0">
              <a:latin typeface="+mj-lt"/>
            </a:rPr>
            <a:t>SÍNTOMAS </a:t>
          </a:r>
        </a:p>
      </dgm:t>
    </dgm:pt>
    <dgm:pt modelId="{C8622B86-303A-48F4-9FD2-BAFE85C337CD}" type="parTrans" cxnId="{2FE5F691-830D-42B0-AE1E-C476FB876480}">
      <dgm:prSet/>
      <dgm:spPr/>
      <dgm:t>
        <a:bodyPr/>
        <a:lstStyle/>
        <a:p>
          <a:endParaRPr lang="es-ES" sz="1400">
            <a:latin typeface="+mj-lt"/>
          </a:endParaRPr>
        </a:p>
      </dgm:t>
    </dgm:pt>
    <dgm:pt modelId="{EC553E01-7805-4DDF-B75E-B2084FDC1822}" type="sibTrans" cxnId="{2FE5F691-830D-42B0-AE1E-C476FB876480}">
      <dgm:prSet/>
      <dgm:spPr/>
      <dgm:t>
        <a:bodyPr/>
        <a:lstStyle/>
        <a:p>
          <a:endParaRPr lang="es-ES" sz="1400">
            <a:latin typeface="+mj-lt"/>
          </a:endParaRPr>
        </a:p>
      </dgm:t>
    </dgm:pt>
    <dgm:pt modelId="{2CAA9C08-B9E3-40F6-9B39-FCDE0731794C}">
      <dgm:prSet phldrT="[Texto]" custT="1"/>
      <dgm:spPr/>
      <dgm:t>
        <a:bodyPr/>
        <a:lstStyle/>
        <a:p>
          <a:pPr algn="l"/>
          <a:r>
            <a:rPr lang="es-ES" sz="1400" b="1" dirty="0">
              <a:latin typeface="+mj-lt"/>
            </a:rPr>
            <a:t>INICIAL</a:t>
          </a:r>
          <a:r>
            <a:rPr lang="es-ES" sz="1400" dirty="0">
              <a:latin typeface="+mj-lt"/>
            </a:rPr>
            <a:t> </a:t>
          </a:r>
        </a:p>
        <a:p>
          <a:pPr algn="l"/>
          <a:r>
            <a:rPr lang="es-ES" sz="1400" dirty="0">
              <a:latin typeface="+mj-lt"/>
            </a:rPr>
            <a:t>Agitación</a:t>
          </a:r>
        </a:p>
        <a:p>
          <a:pPr algn="l"/>
          <a:r>
            <a:rPr lang="es-ES" sz="1400" dirty="0">
              <a:latin typeface="+mj-lt"/>
            </a:rPr>
            <a:t>Depresión</a:t>
          </a:r>
        </a:p>
        <a:p>
          <a:pPr algn="l"/>
          <a:r>
            <a:rPr lang="es-ES" sz="1400" dirty="0">
              <a:latin typeface="+mj-lt"/>
            </a:rPr>
            <a:t>Anorexia</a:t>
          </a:r>
        </a:p>
        <a:p>
          <a:pPr algn="l"/>
          <a:r>
            <a:rPr lang="es-ES" sz="1400" dirty="0">
              <a:latin typeface="+mj-lt"/>
            </a:rPr>
            <a:t>Deseo de droga</a:t>
          </a:r>
        </a:p>
      </dgm:t>
    </dgm:pt>
    <dgm:pt modelId="{C076A518-204E-48D0-8EFD-3A9EBDF99C89}" type="parTrans" cxnId="{101631E9-F43F-4C76-8ED6-44B30DE4FD6A}">
      <dgm:prSet/>
      <dgm:spPr/>
      <dgm:t>
        <a:bodyPr/>
        <a:lstStyle/>
        <a:p>
          <a:endParaRPr lang="es-ES" sz="1400">
            <a:latin typeface="+mj-lt"/>
          </a:endParaRPr>
        </a:p>
      </dgm:t>
    </dgm:pt>
    <dgm:pt modelId="{34325F77-B342-492C-B647-020A7B9D5318}" type="sibTrans" cxnId="{101631E9-F43F-4C76-8ED6-44B30DE4FD6A}">
      <dgm:prSet/>
      <dgm:spPr/>
      <dgm:t>
        <a:bodyPr/>
        <a:lstStyle/>
        <a:p>
          <a:endParaRPr lang="es-ES" sz="1400">
            <a:latin typeface="+mj-lt"/>
          </a:endParaRPr>
        </a:p>
      </dgm:t>
    </dgm:pt>
    <dgm:pt modelId="{52433CC4-E1C2-4539-AA39-2F19D62017C2}">
      <dgm:prSet phldrT="[Texto]" custT="1"/>
      <dgm:spPr/>
      <dgm:t>
        <a:bodyPr/>
        <a:lstStyle/>
        <a:p>
          <a:pPr algn="l"/>
          <a:r>
            <a:rPr lang="es-ES" sz="1400" b="1" dirty="0">
              <a:latin typeface="+mj-lt"/>
            </a:rPr>
            <a:t>MEDIA </a:t>
          </a:r>
        </a:p>
        <a:p>
          <a:pPr algn="l"/>
          <a:r>
            <a:rPr lang="es-ES" sz="1400" dirty="0">
              <a:latin typeface="+mj-lt"/>
            </a:rPr>
            <a:t>Fatiga</a:t>
          </a:r>
        </a:p>
        <a:p>
          <a:pPr algn="l"/>
          <a:r>
            <a:rPr lang="es-ES" sz="1400" dirty="0">
              <a:latin typeface="+mj-lt"/>
            </a:rPr>
            <a:t>Depresión</a:t>
          </a:r>
        </a:p>
        <a:p>
          <a:pPr algn="l"/>
          <a:r>
            <a:rPr lang="es-ES" sz="1400" dirty="0">
              <a:latin typeface="+mj-lt"/>
            </a:rPr>
            <a:t>Anorexia</a:t>
          </a:r>
        </a:p>
        <a:p>
          <a:pPr algn="l"/>
          <a:r>
            <a:rPr lang="es-ES" sz="1400" dirty="0">
              <a:latin typeface="+mj-lt"/>
            </a:rPr>
            <a:t>Disforia</a:t>
          </a:r>
        </a:p>
        <a:p>
          <a:pPr algn="l"/>
          <a:r>
            <a:rPr lang="es-ES" sz="1400" dirty="0">
              <a:latin typeface="+mj-lt"/>
            </a:rPr>
            <a:t>Deseo de morir</a:t>
          </a:r>
        </a:p>
        <a:p>
          <a:pPr algn="l"/>
          <a:r>
            <a:rPr lang="es-ES" sz="1400" dirty="0">
              <a:latin typeface="+mj-lt"/>
            </a:rPr>
            <a:t>No deseo de droga</a:t>
          </a:r>
        </a:p>
      </dgm:t>
    </dgm:pt>
    <dgm:pt modelId="{6D70E369-9246-4DE6-A4A6-9208096BB187}" type="parTrans" cxnId="{5FE75AA5-6347-4B99-9B52-ED89C7798248}">
      <dgm:prSet/>
      <dgm:spPr/>
      <dgm:t>
        <a:bodyPr/>
        <a:lstStyle/>
        <a:p>
          <a:endParaRPr lang="es-ES" sz="1400">
            <a:latin typeface="+mj-lt"/>
          </a:endParaRPr>
        </a:p>
      </dgm:t>
    </dgm:pt>
    <dgm:pt modelId="{E80F2B81-2F6E-4768-BE82-DE70374CC5CD}" type="sibTrans" cxnId="{5FE75AA5-6347-4B99-9B52-ED89C7798248}">
      <dgm:prSet/>
      <dgm:spPr/>
      <dgm:t>
        <a:bodyPr/>
        <a:lstStyle/>
        <a:p>
          <a:endParaRPr lang="es-ES" sz="1400">
            <a:latin typeface="+mj-lt"/>
          </a:endParaRPr>
        </a:p>
      </dgm:t>
    </dgm:pt>
    <dgm:pt modelId="{F7713F18-8E1E-412F-9878-C5658E863E64}">
      <dgm:prSet phldrT="[Texto]" custT="1"/>
      <dgm:spPr/>
      <dgm:t>
        <a:bodyPr/>
        <a:lstStyle/>
        <a:p>
          <a:pPr algn="l"/>
          <a:r>
            <a:rPr lang="es-ES" sz="1400" b="1" dirty="0">
              <a:latin typeface="+mj-lt"/>
            </a:rPr>
            <a:t>TARDÍA </a:t>
          </a:r>
        </a:p>
        <a:p>
          <a:pPr algn="l"/>
          <a:r>
            <a:rPr lang="es-ES" sz="1400" dirty="0">
              <a:latin typeface="+mj-lt"/>
            </a:rPr>
            <a:t>Agotamiento</a:t>
          </a:r>
        </a:p>
        <a:p>
          <a:pPr algn="l"/>
          <a:r>
            <a:rPr lang="es-ES" sz="1400" dirty="0">
              <a:latin typeface="+mj-lt"/>
            </a:rPr>
            <a:t>Hipersomnia</a:t>
          </a:r>
        </a:p>
        <a:p>
          <a:pPr algn="l"/>
          <a:r>
            <a:rPr lang="es-ES" sz="1400" dirty="0" err="1">
              <a:latin typeface="+mj-lt"/>
            </a:rPr>
            <a:t>Hiperfagia</a:t>
          </a:r>
          <a:endParaRPr lang="es-ES" sz="1400" dirty="0">
            <a:latin typeface="+mj-lt"/>
          </a:endParaRPr>
        </a:p>
        <a:p>
          <a:pPr algn="l"/>
          <a:r>
            <a:rPr lang="es-ES" sz="1400" dirty="0">
              <a:latin typeface="+mj-lt"/>
            </a:rPr>
            <a:t>No deseo de  droga</a:t>
          </a:r>
        </a:p>
      </dgm:t>
    </dgm:pt>
    <dgm:pt modelId="{E67A348D-6CF2-4AC0-A19D-03095FF93B5C}" type="parTrans" cxnId="{3B579FA6-E645-448A-BFCC-8E4154D37A49}">
      <dgm:prSet/>
      <dgm:spPr/>
      <dgm:t>
        <a:bodyPr/>
        <a:lstStyle/>
        <a:p>
          <a:endParaRPr lang="es-ES" sz="1400">
            <a:latin typeface="+mj-lt"/>
          </a:endParaRPr>
        </a:p>
      </dgm:t>
    </dgm:pt>
    <dgm:pt modelId="{AC124B97-824C-4EB0-9E16-106C52E3617E}" type="sibTrans" cxnId="{3B579FA6-E645-448A-BFCC-8E4154D37A49}">
      <dgm:prSet/>
      <dgm:spPr/>
      <dgm:t>
        <a:bodyPr/>
        <a:lstStyle/>
        <a:p>
          <a:endParaRPr lang="es-ES" sz="1400">
            <a:latin typeface="+mj-lt"/>
          </a:endParaRPr>
        </a:p>
      </dgm:t>
    </dgm:pt>
    <dgm:pt modelId="{8BFFF48B-3CCF-48A6-9702-39B24A379FF9}" type="pres">
      <dgm:prSet presAssocID="{499F5984-0504-48BC-A33D-6997EDF93898}" presName="diagram" presStyleCnt="0">
        <dgm:presLayoutVars>
          <dgm:chPref val="1"/>
          <dgm:dir/>
          <dgm:animOne val="branch"/>
          <dgm:animLvl val="lvl"/>
          <dgm:resizeHandles/>
        </dgm:presLayoutVars>
      </dgm:prSet>
      <dgm:spPr/>
      <dgm:t>
        <a:bodyPr/>
        <a:lstStyle/>
        <a:p>
          <a:endParaRPr lang="es-ES"/>
        </a:p>
      </dgm:t>
    </dgm:pt>
    <dgm:pt modelId="{99F61912-77D7-466D-96A2-2A234AB65AC3}" type="pres">
      <dgm:prSet presAssocID="{574ABB94-1193-4BB4-A2B3-E3CCC0835F6D}" presName="root" presStyleCnt="0"/>
      <dgm:spPr/>
    </dgm:pt>
    <dgm:pt modelId="{A09FB839-65AB-4ECA-AC73-8784025D599C}" type="pres">
      <dgm:prSet presAssocID="{574ABB94-1193-4BB4-A2B3-E3CCC0835F6D}" presName="rootComposite" presStyleCnt="0"/>
      <dgm:spPr/>
    </dgm:pt>
    <dgm:pt modelId="{A500CCC2-09F4-4B00-A595-4921EBED5BD1}" type="pres">
      <dgm:prSet presAssocID="{574ABB94-1193-4BB4-A2B3-E3CCC0835F6D}" presName="rootText" presStyleLbl="node1" presStyleIdx="0" presStyleCnt="1" custScaleX="229128" custScaleY="166168" custLinFactY="-22996" custLinFactNeighborX="-5382" custLinFactNeighborY="-100000"/>
      <dgm:spPr/>
      <dgm:t>
        <a:bodyPr/>
        <a:lstStyle/>
        <a:p>
          <a:endParaRPr lang="es-ES"/>
        </a:p>
      </dgm:t>
    </dgm:pt>
    <dgm:pt modelId="{DB2D58D6-6F5A-4CA9-BECF-1353E0D3ECA3}" type="pres">
      <dgm:prSet presAssocID="{574ABB94-1193-4BB4-A2B3-E3CCC0835F6D}" presName="rootConnector" presStyleLbl="node1" presStyleIdx="0" presStyleCnt="1"/>
      <dgm:spPr/>
      <dgm:t>
        <a:bodyPr/>
        <a:lstStyle/>
        <a:p>
          <a:endParaRPr lang="es-ES"/>
        </a:p>
      </dgm:t>
    </dgm:pt>
    <dgm:pt modelId="{728B8FD8-4AFB-4837-92D2-6234096220D8}" type="pres">
      <dgm:prSet presAssocID="{574ABB94-1193-4BB4-A2B3-E3CCC0835F6D}" presName="childShape" presStyleCnt="0"/>
      <dgm:spPr/>
    </dgm:pt>
    <dgm:pt modelId="{5E37C6B4-67A5-43C7-AEA2-CB5EC2F1A34A}" type="pres">
      <dgm:prSet presAssocID="{C076A518-204E-48D0-8EFD-3A9EBDF99C89}" presName="Name13" presStyleLbl="parChTrans1D2" presStyleIdx="0" presStyleCnt="3"/>
      <dgm:spPr/>
      <dgm:t>
        <a:bodyPr/>
        <a:lstStyle/>
        <a:p>
          <a:endParaRPr lang="es-ES"/>
        </a:p>
      </dgm:t>
    </dgm:pt>
    <dgm:pt modelId="{8527673D-2BD2-4FF8-8E66-944885D3AABF}" type="pres">
      <dgm:prSet presAssocID="{2CAA9C08-B9E3-40F6-9B39-FCDE0731794C}" presName="childText" presStyleLbl="bgAcc1" presStyleIdx="0" presStyleCnt="3" custScaleX="368694" custScaleY="497027" custLinFactNeighborX="5373" custLinFactNeighborY="-28711">
        <dgm:presLayoutVars>
          <dgm:bulletEnabled val="1"/>
        </dgm:presLayoutVars>
      </dgm:prSet>
      <dgm:spPr/>
      <dgm:t>
        <a:bodyPr/>
        <a:lstStyle/>
        <a:p>
          <a:endParaRPr lang="es-ES"/>
        </a:p>
      </dgm:t>
    </dgm:pt>
    <dgm:pt modelId="{38002E70-F0F6-4811-A42B-0042794826A2}" type="pres">
      <dgm:prSet presAssocID="{6D70E369-9246-4DE6-A4A6-9208096BB187}" presName="Name13" presStyleLbl="parChTrans1D2" presStyleIdx="1" presStyleCnt="3"/>
      <dgm:spPr/>
      <dgm:t>
        <a:bodyPr/>
        <a:lstStyle/>
        <a:p>
          <a:endParaRPr lang="es-ES"/>
        </a:p>
      </dgm:t>
    </dgm:pt>
    <dgm:pt modelId="{26A66B4C-F9B7-403B-94CE-562D814B8D9E}" type="pres">
      <dgm:prSet presAssocID="{52433CC4-E1C2-4539-AA39-2F19D62017C2}" presName="childText" presStyleLbl="bgAcc1" presStyleIdx="1" presStyleCnt="3" custScaleX="549356" custScaleY="803986" custLinFactNeighborX="5373" custLinFactNeighborY="-41233">
        <dgm:presLayoutVars>
          <dgm:bulletEnabled val="1"/>
        </dgm:presLayoutVars>
      </dgm:prSet>
      <dgm:spPr/>
      <dgm:t>
        <a:bodyPr/>
        <a:lstStyle/>
        <a:p>
          <a:endParaRPr lang="es-ES"/>
        </a:p>
      </dgm:t>
    </dgm:pt>
    <dgm:pt modelId="{3ACF0395-E447-44A3-9DE3-02A8688F9473}" type="pres">
      <dgm:prSet presAssocID="{E67A348D-6CF2-4AC0-A19D-03095FF93B5C}" presName="Name13" presStyleLbl="parChTrans1D2" presStyleIdx="2" presStyleCnt="3"/>
      <dgm:spPr/>
      <dgm:t>
        <a:bodyPr/>
        <a:lstStyle/>
        <a:p>
          <a:endParaRPr lang="es-ES"/>
        </a:p>
      </dgm:t>
    </dgm:pt>
    <dgm:pt modelId="{9735EBBD-79EA-4767-977C-C726E0473E05}" type="pres">
      <dgm:prSet presAssocID="{F7713F18-8E1E-412F-9878-C5658E863E64}" presName="childText" presStyleLbl="bgAcc1" presStyleIdx="2" presStyleCnt="3" custScaleX="452968" custScaleY="410920" custLinFactNeighborX="31910" custLinFactNeighborY="-42272">
        <dgm:presLayoutVars>
          <dgm:bulletEnabled val="1"/>
        </dgm:presLayoutVars>
      </dgm:prSet>
      <dgm:spPr/>
      <dgm:t>
        <a:bodyPr/>
        <a:lstStyle/>
        <a:p>
          <a:endParaRPr lang="es-ES"/>
        </a:p>
      </dgm:t>
    </dgm:pt>
  </dgm:ptLst>
  <dgm:cxnLst>
    <dgm:cxn modelId="{FC13767E-57D6-4BB3-B683-2AE8BBF946FA}" type="presOf" srcId="{499F5984-0504-48BC-A33D-6997EDF93898}" destId="{8BFFF48B-3CCF-48A6-9702-39B24A379FF9}" srcOrd="0" destOrd="0" presId="urn:microsoft.com/office/officeart/2005/8/layout/hierarchy3"/>
    <dgm:cxn modelId="{9F6B2375-9098-40C9-AEC5-A6E690053654}" type="presOf" srcId="{6D70E369-9246-4DE6-A4A6-9208096BB187}" destId="{38002E70-F0F6-4811-A42B-0042794826A2}" srcOrd="0" destOrd="0" presId="urn:microsoft.com/office/officeart/2005/8/layout/hierarchy3"/>
    <dgm:cxn modelId="{2FE5F691-830D-42B0-AE1E-C476FB876480}" srcId="{499F5984-0504-48BC-A33D-6997EDF93898}" destId="{574ABB94-1193-4BB4-A2B3-E3CCC0835F6D}" srcOrd="0" destOrd="0" parTransId="{C8622B86-303A-48F4-9FD2-BAFE85C337CD}" sibTransId="{EC553E01-7805-4DDF-B75E-B2084FDC1822}"/>
    <dgm:cxn modelId="{C0018F85-C52F-490D-AF71-FB89028728D5}" type="presOf" srcId="{C076A518-204E-48D0-8EFD-3A9EBDF99C89}" destId="{5E37C6B4-67A5-43C7-AEA2-CB5EC2F1A34A}" srcOrd="0" destOrd="0" presId="urn:microsoft.com/office/officeart/2005/8/layout/hierarchy3"/>
    <dgm:cxn modelId="{3B579FA6-E645-448A-BFCC-8E4154D37A49}" srcId="{574ABB94-1193-4BB4-A2B3-E3CCC0835F6D}" destId="{F7713F18-8E1E-412F-9878-C5658E863E64}" srcOrd="2" destOrd="0" parTransId="{E67A348D-6CF2-4AC0-A19D-03095FF93B5C}" sibTransId="{AC124B97-824C-4EB0-9E16-106C52E3617E}"/>
    <dgm:cxn modelId="{CD8F0A23-A92A-48BE-B714-459EA503DA18}" type="presOf" srcId="{E67A348D-6CF2-4AC0-A19D-03095FF93B5C}" destId="{3ACF0395-E447-44A3-9DE3-02A8688F9473}" srcOrd="0" destOrd="0" presId="urn:microsoft.com/office/officeart/2005/8/layout/hierarchy3"/>
    <dgm:cxn modelId="{8BC6A956-CE20-4FDB-9438-746AAB5AE6CB}" type="presOf" srcId="{F7713F18-8E1E-412F-9878-C5658E863E64}" destId="{9735EBBD-79EA-4767-977C-C726E0473E05}" srcOrd="0" destOrd="0" presId="urn:microsoft.com/office/officeart/2005/8/layout/hierarchy3"/>
    <dgm:cxn modelId="{E08DDB9C-AA55-482F-A4E0-0C27D2E8FF37}" type="presOf" srcId="{52433CC4-E1C2-4539-AA39-2F19D62017C2}" destId="{26A66B4C-F9B7-403B-94CE-562D814B8D9E}" srcOrd="0" destOrd="0" presId="urn:microsoft.com/office/officeart/2005/8/layout/hierarchy3"/>
    <dgm:cxn modelId="{91CAB623-8FCE-4D1C-8B49-033007F583DA}" type="presOf" srcId="{574ABB94-1193-4BB4-A2B3-E3CCC0835F6D}" destId="{A500CCC2-09F4-4B00-A595-4921EBED5BD1}" srcOrd="0" destOrd="0" presId="urn:microsoft.com/office/officeart/2005/8/layout/hierarchy3"/>
    <dgm:cxn modelId="{BE53B3C7-EEAE-48CF-8477-7644E882BE93}" type="presOf" srcId="{574ABB94-1193-4BB4-A2B3-E3CCC0835F6D}" destId="{DB2D58D6-6F5A-4CA9-BECF-1353E0D3ECA3}" srcOrd="1" destOrd="0" presId="urn:microsoft.com/office/officeart/2005/8/layout/hierarchy3"/>
    <dgm:cxn modelId="{3242C901-E4E6-48D0-9A95-AAA1B2E2AF79}" type="presOf" srcId="{2CAA9C08-B9E3-40F6-9B39-FCDE0731794C}" destId="{8527673D-2BD2-4FF8-8E66-944885D3AABF}" srcOrd="0" destOrd="0" presId="urn:microsoft.com/office/officeart/2005/8/layout/hierarchy3"/>
    <dgm:cxn modelId="{5FE75AA5-6347-4B99-9B52-ED89C7798248}" srcId="{574ABB94-1193-4BB4-A2B3-E3CCC0835F6D}" destId="{52433CC4-E1C2-4539-AA39-2F19D62017C2}" srcOrd="1" destOrd="0" parTransId="{6D70E369-9246-4DE6-A4A6-9208096BB187}" sibTransId="{E80F2B81-2F6E-4768-BE82-DE70374CC5CD}"/>
    <dgm:cxn modelId="{101631E9-F43F-4C76-8ED6-44B30DE4FD6A}" srcId="{574ABB94-1193-4BB4-A2B3-E3CCC0835F6D}" destId="{2CAA9C08-B9E3-40F6-9B39-FCDE0731794C}" srcOrd="0" destOrd="0" parTransId="{C076A518-204E-48D0-8EFD-3A9EBDF99C89}" sibTransId="{34325F77-B342-492C-B647-020A7B9D5318}"/>
    <dgm:cxn modelId="{E1CE8F30-6E1D-4E3D-B7A2-2137DFB3C04F}" type="presParOf" srcId="{8BFFF48B-3CCF-48A6-9702-39B24A379FF9}" destId="{99F61912-77D7-466D-96A2-2A234AB65AC3}" srcOrd="0" destOrd="0" presId="urn:microsoft.com/office/officeart/2005/8/layout/hierarchy3"/>
    <dgm:cxn modelId="{E266B55D-A1C1-41D5-B2B1-457092A69F56}" type="presParOf" srcId="{99F61912-77D7-466D-96A2-2A234AB65AC3}" destId="{A09FB839-65AB-4ECA-AC73-8784025D599C}" srcOrd="0" destOrd="0" presId="urn:microsoft.com/office/officeart/2005/8/layout/hierarchy3"/>
    <dgm:cxn modelId="{1FCBE2E2-0997-4A02-8E6D-05DCF1AC14AA}" type="presParOf" srcId="{A09FB839-65AB-4ECA-AC73-8784025D599C}" destId="{A500CCC2-09F4-4B00-A595-4921EBED5BD1}" srcOrd="0" destOrd="0" presId="urn:microsoft.com/office/officeart/2005/8/layout/hierarchy3"/>
    <dgm:cxn modelId="{7234517D-5EE3-4B35-B3FD-391EBAC0900F}" type="presParOf" srcId="{A09FB839-65AB-4ECA-AC73-8784025D599C}" destId="{DB2D58D6-6F5A-4CA9-BECF-1353E0D3ECA3}" srcOrd="1" destOrd="0" presId="urn:microsoft.com/office/officeart/2005/8/layout/hierarchy3"/>
    <dgm:cxn modelId="{A3C9F05D-4785-4A37-A43D-864CFE652CE1}" type="presParOf" srcId="{99F61912-77D7-466D-96A2-2A234AB65AC3}" destId="{728B8FD8-4AFB-4837-92D2-6234096220D8}" srcOrd="1" destOrd="0" presId="urn:microsoft.com/office/officeart/2005/8/layout/hierarchy3"/>
    <dgm:cxn modelId="{A3A3B462-98E2-40E3-8465-674388D86800}" type="presParOf" srcId="{728B8FD8-4AFB-4837-92D2-6234096220D8}" destId="{5E37C6B4-67A5-43C7-AEA2-CB5EC2F1A34A}" srcOrd="0" destOrd="0" presId="urn:microsoft.com/office/officeart/2005/8/layout/hierarchy3"/>
    <dgm:cxn modelId="{69AD3FF1-DCD9-4972-ABD2-E6230EC1457B}" type="presParOf" srcId="{728B8FD8-4AFB-4837-92D2-6234096220D8}" destId="{8527673D-2BD2-4FF8-8E66-944885D3AABF}" srcOrd="1" destOrd="0" presId="urn:microsoft.com/office/officeart/2005/8/layout/hierarchy3"/>
    <dgm:cxn modelId="{9320D894-C61A-43C6-8110-6FE09FAEBBB4}" type="presParOf" srcId="{728B8FD8-4AFB-4837-92D2-6234096220D8}" destId="{38002E70-F0F6-4811-A42B-0042794826A2}" srcOrd="2" destOrd="0" presId="urn:microsoft.com/office/officeart/2005/8/layout/hierarchy3"/>
    <dgm:cxn modelId="{FA0E0C1C-910D-43C6-BFEB-6AC9B4EA766B}" type="presParOf" srcId="{728B8FD8-4AFB-4837-92D2-6234096220D8}" destId="{26A66B4C-F9B7-403B-94CE-562D814B8D9E}" srcOrd="3" destOrd="0" presId="urn:microsoft.com/office/officeart/2005/8/layout/hierarchy3"/>
    <dgm:cxn modelId="{0E93C98D-2886-467D-9236-42181739DDF5}" type="presParOf" srcId="{728B8FD8-4AFB-4837-92D2-6234096220D8}" destId="{3ACF0395-E447-44A3-9DE3-02A8688F9473}" srcOrd="4" destOrd="0" presId="urn:microsoft.com/office/officeart/2005/8/layout/hierarchy3"/>
    <dgm:cxn modelId="{B5BDFFC6-9837-4563-9936-2616418D4FAE}" type="presParOf" srcId="{728B8FD8-4AFB-4837-92D2-6234096220D8}" destId="{9735EBBD-79EA-4767-977C-C726E0473E05}" srcOrd="5" destOrd="0" presId="urn:microsoft.com/office/officeart/2005/8/layout/hierarchy3"/>
  </dgm:cxnLst>
  <dgm:bg/>
  <dgm:whole/>
</dgm:dataModel>
</file>

<file path=ppt/diagrams/data3.xml><?xml version="1.0" encoding="utf-8"?>
<dgm:dataModel xmlns:dgm="http://schemas.openxmlformats.org/drawingml/2006/diagram" xmlns:a="http://schemas.openxmlformats.org/drawingml/2006/main">
  <dgm:ptLst>
    <dgm:pt modelId="{C6DF5B5C-465C-48A9-9883-C3CA506250A1}"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ES"/>
        </a:p>
      </dgm:t>
    </dgm:pt>
    <dgm:pt modelId="{AC778D54-5D4F-4FDC-999E-89482B93A509}">
      <dgm:prSet phldrT="[Texto]" custT="1"/>
      <dgm:spPr/>
      <dgm:t>
        <a:bodyPr/>
        <a:lstStyle/>
        <a:p>
          <a:r>
            <a:rPr lang="es-ES" sz="1400" dirty="0">
              <a:latin typeface="+mj-lt"/>
            </a:rPr>
            <a:t>SÍNTOMAS</a:t>
          </a:r>
        </a:p>
      </dgm:t>
    </dgm:pt>
    <dgm:pt modelId="{27B9C750-512D-440F-9B28-3F5B351FB9AC}" type="parTrans" cxnId="{8A594741-B97B-4A2B-AFD8-12C3106CEE71}">
      <dgm:prSet/>
      <dgm:spPr/>
      <dgm:t>
        <a:bodyPr/>
        <a:lstStyle/>
        <a:p>
          <a:endParaRPr lang="es-ES">
            <a:latin typeface="+mj-lt"/>
          </a:endParaRPr>
        </a:p>
      </dgm:t>
    </dgm:pt>
    <dgm:pt modelId="{D3099DCA-01C3-4D89-B00A-451DE268AFA3}" type="sibTrans" cxnId="{8A594741-B97B-4A2B-AFD8-12C3106CEE71}">
      <dgm:prSet/>
      <dgm:spPr/>
      <dgm:t>
        <a:bodyPr/>
        <a:lstStyle/>
        <a:p>
          <a:endParaRPr lang="es-ES">
            <a:latin typeface="+mj-lt"/>
          </a:endParaRPr>
        </a:p>
      </dgm:t>
    </dgm:pt>
    <dgm:pt modelId="{9F42E27E-8645-4DA5-A5BD-F9264F086D58}">
      <dgm:prSet phldrT="[Texto]"/>
      <dgm:spPr/>
      <dgm:t>
        <a:bodyPr/>
        <a:lstStyle/>
        <a:p>
          <a:pPr algn="l"/>
          <a:r>
            <a:rPr lang="es-ES" b="1" dirty="0">
              <a:latin typeface="+mj-lt"/>
            </a:rPr>
            <a:t>INICIAL</a:t>
          </a:r>
        </a:p>
        <a:p>
          <a:pPr algn="l"/>
          <a:r>
            <a:rPr lang="es-ES" dirty="0">
              <a:latin typeface="+mj-lt"/>
            </a:rPr>
            <a:t>Sueño normal</a:t>
          </a:r>
        </a:p>
        <a:p>
          <a:pPr algn="l"/>
          <a:r>
            <a:rPr lang="es-ES" dirty="0">
              <a:latin typeface="+mj-lt"/>
            </a:rPr>
            <a:t>Eutimia</a:t>
          </a:r>
        </a:p>
        <a:p>
          <a:pPr algn="l"/>
          <a:r>
            <a:rPr lang="es-ES" dirty="0">
              <a:latin typeface="+mj-lt"/>
            </a:rPr>
            <a:t>Leve ansiedad</a:t>
          </a:r>
        </a:p>
        <a:p>
          <a:pPr algn="l"/>
          <a:r>
            <a:rPr lang="es-ES" dirty="0">
              <a:latin typeface="+mj-lt"/>
            </a:rPr>
            <a:t>Leve deseo de droga</a:t>
          </a:r>
        </a:p>
        <a:p>
          <a:pPr algn="ctr"/>
          <a:endParaRPr lang="es-ES" dirty="0">
            <a:latin typeface="+mj-lt"/>
          </a:endParaRPr>
        </a:p>
      </dgm:t>
    </dgm:pt>
    <dgm:pt modelId="{360842EB-D491-4ECA-A28B-ACBDFC19AE94}" type="parTrans" cxnId="{75278CD6-F14E-4D25-A717-C03733E099FA}">
      <dgm:prSet/>
      <dgm:spPr/>
      <dgm:t>
        <a:bodyPr/>
        <a:lstStyle/>
        <a:p>
          <a:endParaRPr lang="es-ES">
            <a:latin typeface="+mj-lt"/>
          </a:endParaRPr>
        </a:p>
      </dgm:t>
    </dgm:pt>
    <dgm:pt modelId="{BB34E80A-3C52-4603-9E69-276BFA185958}" type="sibTrans" cxnId="{75278CD6-F14E-4D25-A717-C03733E099FA}">
      <dgm:prSet/>
      <dgm:spPr/>
      <dgm:t>
        <a:bodyPr/>
        <a:lstStyle/>
        <a:p>
          <a:endParaRPr lang="es-ES">
            <a:latin typeface="+mj-lt"/>
          </a:endParaRPr>
        </a:p>
      </dgm:t>
    </dgm:pt>
    <dgm:pt modelId="{9FE1ECB3-307A-4CB6-A6BD-A7653E9A6070}">
      <dgm:prSet phldrT="[Texto]"/>
      <dgm:spPr/>
      <dgm:t>
        <a:bodyPr/>
        <a:lstStyle/>
        <a:p>
          <a:pPr algn="l"/>
          <a:r>
            <a:rPr lang="es-ES" b="1" dirty="0">
              <a:latin typeface="+mj-lt"/>
            </a:rPr>
            <a:t>MEDIA Y TARDÍA</a:t>
          </a:r>
        </a:p>
        <a:p>
          <a:pPr algn="l"/>
          <a:r>
            <a:rPr lang="es-ES" dirty="0" err="1" smtClean="0">
              <a:latin typeface="+mj-lt"/>
            </a:rPr>
            <a:t>Anhedonia</a:t>
          </a:r>
          <a:r>
            <a:rPr lang="es-ES" dirty="0" smtClean="0">
              <a:latin typeface="+mj-lt"/>
            </a:rPr>
            <a:t> </a:t>
          </a:r>
          <a:endParaRPr lang="es-ES" dirty="0">
            <a:latin typeface="+mj-lt"/>
          </a:endParaRPr>
        </a:p>
        <a:p>
          <a:pPr algn="l"/>
          <a:r>
            <a:rPr lang="es-ES" dirty="0">
              <a:latin typeface="+mj-lt"/>
            </a:rPr>
            <a:t>Anergia</a:t>
          </a:r>
        </a:p>
        <a:p>
          <a:pPr algn="l"/>
          <a:r>
            <a:rPr lang="es-ES" dirty="0">
              <a:latin typeface="+mj-lt"/>
            </a:rPr>
            <a:t>Ansiedad</a:t>
          </a:r>
        </a:p>
        <a:p>
          <a:pPr algn="l"/>
          <a:r>
            <a:rPr lang="es-ES" dirty="0">
              <a:latin typeface="+mj-lt"/>
            </a:rPr>
            <a:t>Aparición de un gran deseo de droga</a:t>
          </a:r>
        </a:p>
      </dgm:t>
    </dgm:pt>
    <dgm:pt modelId="{8A84F600-A811-447F-AEB6-F88F96997C42}" type="parTrans" cxnId="{B80474B8-8CA4-4A21-8C3E-9306CADDCB70}">
      <dgm:prSet/>
      <dgm:spPr/>
      <dgm:t>
        <a:bodyPr/>
        <a:lstStyle/>
        <a:p>
          <a:endParaRPr lang="es-ES">
            <a:latin typeface="+mj-lt"/>
          </a:endParaRPr>
        </a:p>
      </dgm:t>
    </dgm:pt>
    <dgm:pt modelId="{BC55DD43-43DC-422C-AE1B-8F3FFA644E90}" type="sibTrans" cxnId="{B80474B8-8CA4-4A21-8C3E-9306CADDCB70}">
      <dgm:prSet/>
      <dgm:spPr/>
      <dgm:t>
        <a:bodyPr/>
        <a:lstStyle/>
        <a:p>
          <a:endParaRPr lang="es-ES">
            <a:latin typeface="+mj-lt"/>
          </a:endParaRPr>
        </a:p>
      </dgm:t>
    </dgm:pt>
    <dgm:pt modelId="{3B4337FB-3134-4F28-8631-BDB4FE727955}">
      <dgm:prSet phldrT="[Texto]" custT="1"/>
      <dgm:spPr/>
      <dgm:t>
        <a:bodyPr/>
        <a:lstStyle/>
        <a:p>
          <a:r>
            <a:rPr lang="es-ES" sz="1400" dirty="0">
              <a:latin typeface="+mj-lt"/>
            </a:rPr>
            <a:t>SÍNTOMAS</a:t>
          </a:r>
        </a:p>
      </dgm:t>
    </dgm:pt>
    <dgm:pt modelId="{2010564D-BFB7-4980-96BC-1D28283C99B5}" type="parTrans" cxnId="{EC6408AC-2694-4851-A657-B0B32B184A72}">
      <dgm:prSet/>
      <dgm:spPr/>
      <dgm:t>
        <a:bodyPr/>
        <a:lstStyle/>
        <a:p>
          <a:endParaRPr lang="es-ES">
            <a:latin typeface="+mj-lt"/>
          </a:endParaRPr>
        </a:p>
      </dgm:t>
    </dgm:pt>
    <dgm:pt modelId="{18FA4ACA-AB4C-4A3D-A82A-A74A5345385B}" type="sibTrans" cxnId="{EC6408AC-2694-4851-A657-B0B32B184A72}">
      <dgm:prSet/>
      <dgm:spPr/>
      <dgm:t>
        <a:bodyPr/>
        <a:lstStyle/>
        <a:p>
          <a:endParaRPr lang="es-ES">
            <a:latin typeface="+mj-lt"/>
          </a:endParaRPr>
        </a:p>
      </dgm:t>
    </dgm:pt>
    <dgm:pt modelId="{5FF77C8F-8F9B-4D63-947E-CE2CEC20F9FD}">
      <dgm:prSet phldrT="[Texto]"/>
      <dgm:spPr/>
      <dgm:t>
        <a:bodyPr/>
        <a:lstStyle/>
        <a:p>
          <a:pPr algn="l"/>
          <a:r>
            <a:rPr lang="es-ES" dirty="0">
              <a:latin typeface="+mj-lt"/>
            </a:rPr>
            <a:t>Respuesta </a:t>
          </a:r>
          <a:r>
            <a:rPr lang="es-ES" dirty="0" smtClean="0">
              <a:latin typeface="+mj-lt"/>
            </a:rPr>
            <a:t>hedónica </a:t>
          </a:r>
          <a:r>
            <a:rPr lang="es-ES" dirty="0">
              <a:latin typeface="+mj-lt"/>
            </a:rPr>
            <a:t>normal</a:t>
          </a:r>
        </a:p>
        <a:p>
          <a:pPr algn="l"/>
          <a:r>
            <a:rPr lang="es-ES" dirty="0">
              <a:latin typeface="+mj-lt"/>
            </a:rPr>
            <a:t>Estado de ánimo </a:t>
          </a:r>
          <a:r>
            <a:rPr lang="es-ES" dirty="0" err="1" smtClean="0">
              <a:latin typeface="+mj-lt"/>
            </a:rPr>
            <a:t>eutímico</a:t>
          </a:r>
          <a:endParaRPr lang="es-ES" dirty="0">
            <a:latin typeface="+mj-lt"/>
          </a:endParaRPr>
        </a:p>
        <a:p>
          <a:pPr algn="l"/>
          <a:r>
            <a:rPr lang="es-ES" dirty="0">
              <a:latin typeface="+mj-lt"/>
            </a:rPr>
            <a:t>Deseo esporádico irresistible de droga</a:t>
          </a:r>
        </a:p>
      </dgm:t>
    </dgm:pt>
    <dgm:pt modelId="{61ED2645-802F-4E79-AA71-8751D27E11EC}" type="parTrans" cxnId="{1278BBC1-D30D-4D63-B18A-4B0EAA7C1373}">
      <dgm:prSet/>
      <dgm:spPr/>
      <dgm:t>
        <a:bodyPr/>
        <a:lstStyle/>
        <a:p>
          <a:endParaRPr lang="es-ES">
            <a:latin typeface="+mj-lt"/>
          </a:endParaRPr>
        </a:p>
      </dgm:t>
    </dgm:pt>
    <dgm:pt modelId="{7A65B3DB-0F8B-484B-8BB6-D3C569F333A2}" type="sibTrans" cxnId="{1278BBC1-D30D-4D63-B18A-4B0EAA7C1373}">
      <dgm:prSet/>
      <dgm:spPr/>
      <dgm:t>
        <a:bodyPr/>
        <a:lstStyle/>
        <a:p>
          <a:endParaRPr lang="es-ES">
            <a:latin typeface="+mj-lt"/>
          </a:endParaRPr>
        </a:p>
      </dgm:t>
    </dgm:pt>
    <dgm:pt modelId="{2AA5BB3A-4B60-4B25-8C37-8F5922080E7E}" type="pres">
      <dgm:prSet presAssocID="{C6DF5B5C-465C-48A9-9883-C3CA506250A1}" presName="diagram" presStyleCnt="0">
        <dgm:presLayoutVars>
          <dgm:chPref val="1"/>
          <dgm:dir/>
          <dgm:animOne val="branch"/>
          <dgm:animLvl val="lvl"/>
          <dgm:resizeHandles/>
        </dgm:presLayoutVars>
      </dgm:prSet>
      <dgm:spPr/>
      <dgm:t>
        <a:bodyPr/>
        <a:lstStyle/>
        <a:p>
          <a:endParaRPr lang="es-ES"/>
        </a:p>
      </dgm:t>
    </dgm:pt>
    <dgm:pt modelId="{D29AD66F-3E22-4238-804B-3AC34BE8946B}" type="pres">
      <dgm:prSet presAssocID="{AC778D54-5D4F-4FDC-999E-89482B93A509}" presName="root" presStyleCnt="0"/>
      <dgm:spPr/>
    </dgm:pt>
    <dgm:pt modelId="{FD6C4940-B727-4126-85C8-2AD51E726BC8}" type="pres">
      <dgm:prSet presAssocID="{AC778D54-5D4F-4FDC-999E-89482B93A509}" presName="rootComposite" presStyleCnt="0"/>
      <dgm:spPr/>
    </dgm:pt>
    <dgm:pt modelId="{FF98241B-3390-4DA6-AE2D-F49DDD34FB30}" type="pres">
      <dgm:prSet presAssocID="{AC778D54-5D4F-4FDC-999E-89482B93A509}" presName="rootText" presStyleLbl="node1" presStyleIdx="0" presStyleCnt="2" custScaleX="80549" custScaleY="80504" custLinFactY="-100000" custLinFactNeighborX="18619" custLinFactNeighborY="-119198"/>
      <dgm:spPr/>
      <dgm:t>
        <a:bodyPr/>
        <a:lstStyle/>
        <a:p>
          <a:endParaRPr lang="es-ES"/>
        </a:p>
      </dgm:t>
    </dgm:pt>
    <dgm:pt modelId="{E5F66C07-3824-43B8-8E0B-F6D0C7C6FD11}" type="pres">
      <dgm:prSet presAssocID="{AC778D54-5D4F-4FDC-999E-89482B93A509}" presName="rootConnector" presStyleLbl="node1" presStyleIdx="0" presStyleCnt="2"/>
      <dgm:spPr/>
      <dgm:t>
        <a:bodyPr/>
        <a:lstStyle/>
        <a:p>
          <a:endParaRPr lang="es-ES"/>
        </a:p>
      </dgm:t>
    </dgm:pt>
    <dgm:pt modelId="{75DC147A-A06C-4885-92F8-E0B01DE8B8DF}" type="pres">
      <dgm:prSet presAssocID="{AC778D54-5D4F-4FDC-999E-89482B93A509}" presName="childShape" presStyleCnt="0"/>
      <dgm:spPr/>
    </dgm:pt>
    <dgm:pt modelId="{9141875A-C93B-45A2-84DF-BEF6EF14E94B}" type="pres">
      <dgm:prSet presAssocID="{360842EB-D491-4ECA-A28B-ACBDFC19AE94}" presName="Name13" presStyleLbl="parChTrans1D2" presStyleIdx="0" presStyleCnt="3"/>
      <dgm:spPr/>
      <dgm:t>
        <a:bodyPr/>
        <a:lstStyle/>
        <a:p>
          <a:endParaRPr lang="es-ES"/>
        </a:p>
      </dgm:t>
    </dgm:pt>
    <dgm:pt modelId="{68EA52AF-271A-4A46-B6DF-D5350D3BAFF7}" type="pres">
      <dgm:prSet presAssocID="{9F42E27E-8645-4DA5-A5BD-F9264F086D58}" presName="childText" presStyleLbl="bgAcc1" presStyleIdx="0" presStyleCnt="3" custScaleY="188506" custLinFactNeighborX="24940" custLinFactNeighborY="-2471">
        <dgm:presLayoutVars>
          <dgm:bulletEnabled val="1"/>
        </dgm:presLayoutVars>
      </dgm:prSet>
      <dgm:spPr/>
      <dgm:t>
        <a:bodyPr/>
        <a:lstStyle/>
        <a:p>
          <a:endParaRPr lang="es-ES"/>
        </a:p>
      </dgm:t>
    </dgm:pt>
    <dgm:pt modelId="{B1F7F62C-A674-47B6-9B44-50171D839735}" type="pres">
      <dgm:prSet presAssocID="{8A84F600-A811-447F-AEB6-F88F96997C42}" presName="Name13" presStyleLbl="parChTrans1D2" presStyleIdx="1" presStyleCnt="3"/>
      <dgm:spPr/>
      <dgm:t>
        <a:bodyPr/>
        <a:lstStyle/>
        <a:p>
          <a:endParaRPr lang="es-ES"/>
        </a:p>
      </dgm:t>
    </dgm:pt>
    <dgm:pt modelId="{AB81D907-8C9A-48B6-BCBF-4C44B9F192F3}" type="pres">
      <dgm:prSet presAssocID="{9FE1ECB3-307A-4CB6-A6BD-A7653E9A6070}" presName="childText" presStyleLbl="bgAcc1" presStyleIdx="1" presStyleCnt="3" custScaleY="246107" custLinFactNeighborX="24940" custLinFactNeighborY="-16927">
        <dgm:presLayoutVars>
          <dgm:bulletEnabled val="1"/>
        </dgm:presLayoutVars>
      </dgm:prSet>
      <dgm:spPr/>
      <dgm:t>
        <a:bodyPr/>
        <a:lstStyle/>
        <a:p>
          <a:endParaRPr lang="es-ES"/>
        </a:p>
      </dgm:t>
    </dgm:pt>
    <dgm:pt modelId="{F8698A11-836B-4EB8-B72A-4BA28B7C6249}" type="pres">
      <dgm:prSet presAssocID="{3B4337FB-3134-4F28-8631-BDB4FE727955}" presName="root" presStyleCnt="0"/>
      <dgm:spPr/>
    </dgm:pt>
    <dgm:pt modelId="{291D3C89-B4D3-4D52-82F7-25729E0CF1D0}" type="pres">
      <dgm:prSet presAssocID="{3B4337FB-3134-4F28-8631-BDB4FE727955}" presName="rootComposite" presStyleCnt="0"/>
      <dgm:spPr/>
    </dgm:pt>
    <dgm:pt modelId="{83944120-6C8C-4085-86AE-3A2B7DC39941}" type="pres">
      <dgm:prSet presAssocID="{3B4337FB-3134-4F28-8631-BDB4FE727955}" presName="rootText" presStyleLbl="node1" presStyleIdx="1" presStyleCnt="2" custScaleX="96373" custScaleY="80560" custLinFactY="-100000" custLinFactNeighborX="9404" custLinFactNeighborY="-101660"/>
      <dgm:spPr/>
      <dgm:t>
        <a:bodyPr/>
        <a:lstStyle/>
        <a:p>
          <a:endParaRPr lang="es-ES"/>
        </a:p>
      </dgm:t>
    </dgm:pt>
    <dgm:pt modelId="{A9D227E0-CD74-4836-B2BB-CC6271A289F9}" type="pres">
      <dgm:prSet presAssocID="{3B4337FB-3134-4F28-8631-BDB4FE727955}" presName="rootConnector" presStyleLbl="node1" presStyleIdx="1" presStyleCnt="2"/>
      <dgm:spPr/>
      <dgm:t>
        <a:bodyPr/>
        <a:lstStyle/>
        <a:p>
          <a:endParaRPr lang="es-ES"/>
        </a:p>
      </dgm:t>
    </dgm:pt>
    <dgm:pt modelId="{AE4050EC-4632-4438-9034-5D6CFB0F43ED}" type="pres">
      <dgm:prSet presAssocID="{3B4337FB-3134-4F28-8631-BDB4FE727955}" presName="childShape" presStyleCnt="0"/>
      <dgm:spPr/>
    </dgm:pt>
    <dgm:pt modelId="{B277B1A2-1E99-40EC-BD98-221143E53E2D}" type="pres">
      <dgm:prSet presAssocID="{61ED2645-802F-4E79-AA71-8751D27E11EC}" presName="Name13" presStyleLbl="parChTrans1D2" presStyleIdx="2" presStyleCnt="3"/>
      <dgm:spPr/>
      <dgm:t>
        <a:bodyPr/>
        <a:lstStyle/>
        <a:p>
          <a:endParaRPr lang="es-ES"/>
        </a:p>
      </dgm:t>
    </dgm:pt>
    <dgm:pt modelId="{C4B3979F-FA57-40C9-9E82-440168B25E01}" type="pres">
      <dgm:prSet presAssocID="{5FF77C8F-8F9B-4D63-947E-CE2CEC20F9FD}" presName="childText" presStyleLbl="bgAcc1" presStyleIdx="2" presStyleCnt="3" custScaleY="163293" custLinFactNeighborX="444" custLinFactNeighborY="-16492">
        <dgm:presLayoutVars>
          <dgm:bulletEnabled val="1"/>
        </dgm:presLayoutVars>
      </dgm:prSet>
      <dgm:spPr/>
      <dgm:t>
        <a:bodyPr/>
        <a:lstStyle/>
        <a:p>
          <a:endParaRPr lang="es-ES"/>
        </a:p>
      </dgm:t>
    </dgm:pt>
  </dgm:ptLst>
  <dgm:cxnLst>
    <dgm:cxn modelId="{1278BBC1-D30D-4D63-B18A-4B0EAA7C1373}" srcId="{3B4337FB-3134-4F28-8631-BDB4FE727955}" destId="{5FF77C8F-8F9B-4D63-947E-CE2CEC20F9FD}" srcOrd="0" destOrd="0" parTransId="{61ED2645-802F-4E79-AA71-8751D27E11EC}" sibTransId="{7A65B3DB-0F8B-484B-8BB6-D3C569F333A2}"/>
    <dgm:cxn modelId="{F717614E-FE9B-4C29-BEA9-A1FB705FCDED}" type="presOf" srcId="{8A84F600-A811-447F-AEB6-F88F96997C42}" destId="{B1F7F62C-A674-47B6-9B44-50171D839735}" srcOrd="0" destOrd="0" presId="urn:microsoft.com/office/officeart/2005/8/layout/hierarchy3"/>
    <dgm:cxn modelId="{92BEA912-C298-4D57-965B-0C326FDECC53}" type="presOf" srcId="{360842EB-D491-4ECA-A28B-ACBDFC19AE94}" destId="{9141875A-C93B-45A2-84DF-BEF6EF14E94B}" srcOrd="0" destOrd="0" presId="urn:microsoft.com/office/officeart/2005/8/layout/hierarchy3"/>
    <dgm:cxn modelId="{5B4ECD60-6165-408D-AFDF-26AFBE8CB4F1}" type="presOf" srcId="{9F42E27E-8645-4DA5-A5BD-F9264F086D58}" destId="{68EA52AF-271A-4A46-B6DF-D5350D3BAFF7}" srcOrd="0" destOrd="0" presId="urn:microsoft.com/office/officeart/2005/8/layout/hierarchy3"/>
    <dgm:cxn modelId="{842D29C6-8E36-4486-A67D-F5B03BEA4544}" type="presOf" srcId="{AC778D54-5D4F-4FDC-999E-89482B93A509}" destId="{FF98241B-3390-4DA6-AE2D-F49DDD34FB30}" srcOrd="0" destOrd="0" presId="urn:microsoft.com/office/officeart/2005/8/layout/hierarchy3"/>
    <dgm:cxn modelId="{75278CD6-F14E-4D25-A717-C03733E099FA}" srcId="{AC778D54-5D4F-4FDC-999E-89482B93A509}" destId="{9F42E27E-8645-4DA5-A5BD-F9264F086D58}" srcOrd="0" destOrd="0" parTransId="{360842EB-D491-4ECA-A28B-ACBDFC19AE94}" sibTransId="{BB34E80A-3C52-4603-9E69-276BFA185958}"/>
    <dgm:cxn modelId="{EC6408AC-2694-4851-A657-B0B32B184A72}" srcId="{C6DF5B5C-465C-48A9-9883-C3CA506250A1}" destId="{3B4337FB-3134-4F28-8631-BDB4FE727955}" srcOrd="1" destOrd="0" parTransId="{2010564D-BFB7-4980-96BC-1D28283C99B5}" sibTransId="{18FA4ACA-AB4C-4A3D-A82A-A74A5345385B}"/>
    <dgm:cxn modelId="{6E84A40B-C5DE-44F0-85B2-998AABDF0099}" type="presOf" srcId="{3B4337FB-3134-4F28-8631-BDB4FE727955}" destId="{A9D227E0-CD74-4836-B2BB-CC6271A289F9}" srcOrd="1" destOrd="0" presId="urn:microsoft.com/office/officeart/2005/8/layout/hierarchy3"/>
    <dgm:cxn modelId="{C592A958-15EF-4AA3-93D7-57FC279362BD}" type="presOf" srcId="{9FE1ECB3-307A-4CB6-A6BD-A7653E9A6070}" destId="{AB81D907-8C9A-48B6-BCBF-4C44B9F192F3}" srcOrd="0" destOrd="0" presId="urn:microsoft.com/office/officeart/2005/8/layout/hierarchy3"/>
    <dgm:cxn modelId="{B80474B8-8CA4-4A21-8C3E-9306CADDCB70}" srcId="{AC778D54-5D4F-4FDC-999E-89482B93A509}" destId="{9FE1ECB3-307A-4CB6-A6BD-A7653E9A6070}" srcOrd="1" destOrd="0" parTransId="{8A84F600-A811-447F-AEB6-F88F96997C42}" sibTransId="{BC55DD43-43DC-422C-AE1B-8F3FFA644E90}"/>
    <dgm:cxn modelId="{55AB3513-B9FF-46AB-BC87-2A4D0B0873B2}" type="presOf" srcId="{5FF77C8F-8F9B-4D63-947E-CE2CEC20F9FD}" destId="{C4B3979F-FA57-40C9-9E82-440168B25E01}" srcOrd="0" destOrd="0" presId="urn:microsoft.com/office/officeart/2005/8/layout/hierarchy3"/>
    <dgm:cxn modelId="{FEE1540D-A95F-4175-BAD3-D858A1373ACD}" type="presOf" srcId="{C6DF5B5C-465C-48A9-9883-C3CA506250A1}" destId="{2AA5BB3A-4B60-4B25-8C37-8F5922080E7E}" srcOrd="0" destOrd="0" presId="urn:microsoft.com/office/officeart/2005/8/layout/hierarchy3"/>
    <dgm:cxn modelId="{25481B04-2633-46FD-90B5-E69E25E5DB0B}" type="presOf" srcId="{3B4337FB-3134-4F28-8631-BDB4FE727955}" destId="{83944120-6C8C-4085-86AE-3A2B7DC39941}" srcOrd="0" destOrd="0" presId="urn:microsoft.com/office/officeart/2005/8/layout/hierarchy3"/>
    <dgm:cxn modelId="{8A594741-B97B-4A2B-AFD8-12C3106CEE71}" srcId="{C6DF5B5C-465C-48A9-9883-C3CA506250A1}" destId="{AC778D54-5D4F-4FDC-999E-89482B93A509}" srcOrd="0" destOrd="0" parTransId="{27B9C750-512D-440F-9B28-3F5B351FB9AC}" sibTransId="{D3099DCA-01C3-4D89-B00A-451DE268AFA3}"/>
    <dgm:cxn modelId="{21316B8E-0904-4AE1-950B-17A3C7369CED}" type="presOf" srcId="{AC778D54-5D4F-4FDC-999E-89482B93A509}" destId="{E5F66C07-3824-43B8-8E0B-F6D0C7C6FD11}" srcOrd="1" destOrd="0" presId="urn:microsoft.com/office/officeart/2005/8/layout/hierarchy3"/>
    <dgm:cxn modelId="{C3EA55B5-E65E-4ADD-B2BB-09B6266C1B89}" type="presOf" srcId="{61ED2645-802F-4E79-AA71-8751D27E11EC}" destId="{B277B1A2-1E99-40EC-BD98-221143E53E2D}" srcOrd="0" destOrd="0" presId="urn:microsoft.com/office/officeart/2005/8/layout/hierarchy3"/>
    <dgm:cxn modelId="{DC20111E-8F98-4601-A93E-9B60B7947320}" type="presParOf" srcId="{2AA5BB3A-4B60-4B25-8C37-8F5922080E7E}" destId="{D29AD66F-3E22-4238-804B-3AC34BE8946B}" srcOrd="0" destOrd="0" presId="urn:microsoft.com/office/officeart/2005/8/layout/hierarchy3"/>
    <dgm:cxn modelId="{655E1729-CED0-4117-9696-C51A134F6F08}" type="presParOf" srcId="{D29AD66F-3E22-4238-804B-3AC34BE8946B}" destId="{FD6C4940-B727-4126-85C8-2AD51E726BC8}" srcOrd="0" destOrd="0" presId="urn:microsoft.com/office/officeart/2005/8/layout/hierarchy3"/>
    <dgm:cxn modelId="{9B985205-5C57-42AB-9BAD-6C8B86986A53}" type="presParOf" srcId="{FD6C4940-B727-4126-85C8-2AD51E726BC8}" destId="{FF98241B-3390-4DA6-AE2D-F49DDD34FB30}" srcOrd="0" destOrd="0" presId="urn:microsoft.com/office/officeart/2005/8/layout/hierarchy3"/>
    <dgm:cxn modelId="{0E8643FB-A014-4BCC-BB3B-4AA1CF373983}" type="presParOf" srcId="{FD6C4940-B727-4126-85C8-2AD51E726BC8}" destId="{E5F66C07-3824-43B8-8E0B-F6D0C7C6FD11}" srcOrd="1" destOrd="0" presId="urn:microsoft.com/office/officeart/2005/8/layout/hierarchy3"/>
    <dgm:cxn modelId="{F5E56F94-5C99-4628-B209-401E1B68B871}" type="presParOf" srcId="{D29AD66F-3E22-4238-804B-3AC34BE8946B}" destId="{75DC147A-A06C-4885-92F8-E0B01DE8B8DF}" srcOrd="1" destOrd="0" presId="urn:microsoft.com/office/officeart/2005/8/layout/hierarchy3"/>
    <dgm:cxn modelId="{2AD88B36-200F-44B7-BF6F-33E861C3D076}" type="presParOf" srcId="{75DC147A-A06C-4885-92F8-E0B01DE8B8DF}" destId="{9141875A-C93B-45A2-84DF-BEF6EF14E94B}" srcOrd="0" destOrd="0" presId="urn:microsoft.com/office/officeart/2005/8/layout/hierarchy3"/>
    <dgm:cxn modelId="{0C3CC168-8D67-4C85-B7B2-716B4ECB4A44}" type="presParOf" srcId="{75DC147A-A06C-4885-92F8-E0B01DE8B8DF}" destId="{68EA52AF-271A-4A46-B6DF-D5350D3BAFF7}" srcOrd="1" destOrd="0" presId="urn:microsoft.com/office/officeart/2005/8/layout/hierarchy3"/>
    <dgm:cxn modelId="{A4F22D95-7355-46F4-B7CE-8143BB403418}" type="presParOf" srcId="{75DC147A-A06C-4885-92F8-E0B01DE8B8DF}" destId="{B1F7F62C-A674-47B6-9B44-50171D839735}" srcOrd="2" destOrd="0" presId="urn:microsoft.com/office/officeart/2005/8/layout/hierarchy3"/>
    <dgm:cxn modelId="{56052C78-4846-4B16-9A00-1A9619BBDBE8}" type="presParOf" srcId="{75DC147A-A06C-4885-92F8-E0B01DE8B8DF}" destId="{AB81D907-8C9A-48B6-BCBF-4C44B9F192F3}" srcOrd="3" destOrd="0" presId="urn:microsoft.com/office/officeart/2005/8/layout/hierarchy3"/>
    <dgm:cxn modelId="{94E23C8D-08B9-42A6-AC76-43488E7B1CE9}" type="presParOf" srcId="{2AA5BB3A-4B60-4B25-8C37-8F5922080E7E}" destId="{F8698A11-836B-4EB8-B72A-4BA28B7C6249}" srcOrd="1" destOrd="0" presId="urn:microsoft.com/office/officeart/2005/8/layout/hierarchy3"/>
    <dgm:cxn modelId="{F453DB75-B0E2-442F-A279-AA6B470DBA2F}" type="presParOf" srcId="{F8698A11-836B-4EB8-B72A-4BA28B7C6249}" destId="{291D3C89-B4D3-4D52-82F7-25729E0CF1D0}" srcOrd="0" destOrd="0" presId="urn:microsoft.com/office/officeart/2005/8/layout/hierarchy3"/>
    <dgm:cxn modelId="{8368CE60-11BF-4B3F-AE15-81850FC5508F}" type="presParOf" srcId="{291D3C89-B4D3-4D52-82F7-25729E0CF1D0}" destId="{83944120-6C8C-4085-86AE-3A2B7DC39941}" srcOrd="0" destOrd="0" presId="urn:microsoft.com/office/officeart/2005/8/layout/hierarchy3"/>
    <dgm:cxn modelId="{40AE2EFE-0153-4C55-9F0B-244AC14CEE0D}" type="presParOf" srcId="{291D3C89-B4D3-4D52-82F7-25729E0CF1D0}" destId="{A9D227E0-CD74-4836-B2BB-CC6271A289F9}" srcOrd="1" destOrd="0" presId="urn:microsoft.com/office/officeart/2005/8/layout/hierarchy3"/>
    <dgm:cxn modelId="{F5DBE089-B29F-43FA-8044-220325230258}" type="presParOf" srcId="{F8698A11-836B-4EB8-B72A-4BA28B7C6249}" destId="{AE4050EC-4632-4438-9034-5D6CFB0F43ED}" srcOrd="1" destOrd="0" presId="urn:microsoft.com/office/officeart/2005/8/layout/hierarchy3"/>
    <dgm:cxn modelId="{D9134B2D-9DA2-4A60-8A08-5426E4EE26B0}" type="presParOf" srcId="{AE4050EC-4632-4438-9034-5D6CFB0F43ED}" destId="{B277B1A2-1E99-40EC-BD98-221143E53E2D}" srcOrd="0" destOrd="0" presId="urn:microsoft.com/office/officeart/2005/8/layout/hierarchy3"/>
    <dgm:cxn modelId="{5E9E0332-F24C-4C6C-A153-2B8607A3FB28}" type="presParOf" srcId="{AE4050EC-4632-4438-9034-5D6CFB0F43ED}" destId="{C4B3979F-FA57-40C9-9E82-440168B25E01}" srcOrd="1"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CD9F438F-D901-4FC5-94C8-2CD289621FFD}"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4237AE0-5800-4178-BF18-5B082F0FE87B}" type="datetimeFigureOut">
              <a:rPr lang="es-ES" smtClean="0"/>
              <a:pPr/>
              <a:t>30/10/2009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D9F438F-D901-4FC5-94C8-2CD289621FFD}"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4237AE0-5800-4178-BF18-5B082F0FE87B}" type="datetimeFigureOut">
              <a:rPr lang="es-ES" smtClean="0"/>
              <a:pPr/>
              <a:t>30/10/2009</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9F438F-D901-4FC5-94C8-2CD289621FFD}"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audio" Target="file:///C:\Documents%20and%20Settings\Usuario\Escritorio\dj%20rush%20noticias.wav"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es.wikipedia.org/wiki/Archivo:Traqueticopabloescobar.png"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video" Target="file:///C:\Documents%20and%20Settings\Usuario\Escritorio\cocaina25.mpe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pPr algn="ctr"/>
            <a:r>
              <a:rPr lang="es-ES" sz="8000" dirty="0" smtClean="0"/>
              <a:t>LA COCAÍNA</a:t>
            </a:r>
            <a:endParaRPr lang="es-ES" sz="8000" dirty="0"/>
          </a:p>
        </p:txBody>
      </p:sp>
      <p:sp>
        <p:nvSpPr>
          <p:cNvPr id="3" name="2 Subtítulo"/>
          <p:cNvSpPr>
            <a:spLocks noGrp="1"/>
          </p:cNvSpPr>
          <p:nvPr>
            <p:ph type="subTitle" idx="1"/>
          </p:nvPr>
        </p:nvSpPr>
        <p:spPr>
          <a:xfrm>
            <a:off x="533400" y="4143380"/>
            <a:ext cx="7854696" cy="1571636"/>
          </a:xfrm>
        </p:spPr>
        <p:txBody>
          <a:bodyPr/>
          <a:lstStyle/>
          <a:p>
            <a:pPr algn="l"/>
            <a:r>
              <a:rPr lang="es-ES" dirty="0" smtClean="0"/>
              <a:t>Leticia </a:t>
            </a:r>
            <a:r>
              <a:rPr lang="es-ES" dirty="0" err="1" smtClean="0"/>
              <a:t>Cousillas</a:t>
            </a:r>
            <a:r>
              <a:rPr lang="es-ES" dirty="0" smtClean="0"/>
              <a:t> Varela </a:t>
            </a:r>
          </a:p>
          <a:p>
            <a:pPr algn="l"/>
            <a:r>
              <a:rPr lang="es-ES" dirty="0" err="1" smtClean="0"/>
              <a:t>Yara</a:t>
            </a:r>
            <a:r>
              <a:rPr lang="es-ES" dirty="0" smtClean="0"/>
              <a:t> </a:t>
            </a:r>
            <a:r>
              <a:rPr lang="es-ES" dirty="0" err="1" smtClean="0"/>
              <a:t>Villasenín</a:t>
            </a:r>
            <a:r>
              <a:rPr lang="es-ES" smtClean="0"/>
              <a:t> González</a:t>
            </a:r>
          </a:p>
          <a:p>
            <a:pPr algn="l"/>
            <a:endParaRPr lang="es-ES" dirty="0" smtClean="0"/>
          </a:p>
        </p:txBody>
      </p:sp>
      <p:pic>
        <p:nvPicPr>
          <p:cNvPr id="6" name="dj rush noticias.wav">
            <a:hlinkClick r:id="" action="ppaction://media"/>
          </p:cNvPr>
          <p:cNvPicPr>
            <a:picLocks noRot="1" noChangeAspect="1"/>
          </p:cNvPicPr>
          <p:nvPr>
            <a:audioFile r:link="rId1"/>
          </p:nvPr>
        </p:nvPicPr>
        <p:blipFill>
          <a:blip r:embed="rId3"/>
          <a:stretch>
            <a:fillRect/>
          </a:stretch>
        </p:blipFill>
        <p:spPr>
          <a:xfrm>
            <a:off x="6858016" y="5429264"/>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numSld="7">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Usuario\Escritorio\FOTOS TRABAJO Y VIDEO\ibizadiscotecapacha-1239972441202.jpg"/>
          <p:cNvPicPr>
            <a:picLocks noChangeAspect="1" noChangeArrowheads="1"/>
          </p:cNvPicPr>
          <p:nvPr/>
        </p:nvPicPr>
        <p:blipFill>
          <a:blip r:embed="rId2"/>
          <a:srcRect/>
          <a:stretch>
            <a:fillRect/>
          </a:stretch>
        </p:blipFill>
        <p:spPr bwMode="auto">
          <a:xfrm>
            <a:off x="-1" y="0"/>
            <a:ext cx="9135093"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Usuario\Escritorio\FOTOS TRABAJO Y VIDEO\4.jpg"/>
          <p:cNvPicPr>
            <a:picLocks noChangeAspect="1" noChangeArrowheads="1"/>
          </p:cNvPicPr>
          <p:nvPr/>
        </p:nvPicPr>
        <p:blipFill>
          <a:blip r:embed="rId2"/>
          <a:srcRect/>
          <a:stretch>
            <a:fillRect/>
          </a:stretch>
        </p:blipFill>
        <p:spPr bwMode="auto">
          <a:xfrm>
            <a:off x="0" y="-54429"/>
            <a:ext cx="9144000" cy="696685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Usuario\Escritorio\FOTOS TRABAJO Y VIDEO\discoteca.jpg"/>
          <p:cNvPicPr>
            <a:picLocks noChangeAspect="1" noChangeArrowheads="1"/>
          </p:cNvPicPr>
          <p:nvPr/>
        </p:nvPicPr>
        <p:blipFill>
          <a:blip r:embed="rId2"/>
          <a:srcRect/>
          <a:stretch>
            <a:fillRect/>
          </a:stretch>
        </p:blipFill>
        <p:spPr bwMode="auto">
          <a:xfrm>
            <a:off x="0" y="0"/>
            <a:ext cx="9144000" cy="68580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Usuario\Escritorio\FOTOS TRABAJO Y VIDEO\DISCOTECA-comunidad-1450402019.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Usuario\Escritorio\FOTOS TRABAJO Y VIDEO\cocaina_consumo.jp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Usuario\Escritorio\6RnEif0d9dkezGUE2i9A.0.jpg"/>
          <p:cNvPicPr>
            <a:picLocks noChangeAspect="1" noChangeArrowheads="1"/>
          </p:cNvPicPr>
          <p:nvPr/>
        </p:nvPicPr>
        <p:blipFill>
          <a:blip r:embed="rId2"/>
          <a:srcRect/>
          <a:stretch>
            <a:fillRect/>
          </a:stretch>
        </p:blipFill>
        <p:spPr bwMode="auto">
          <a:xfrm>
            <a:off x="0" y="0"/>
            <a:ext cx="9119680"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la cocaína?</a:t>
            </a:r>
            <a:endParaRPr lang="es-ES" dirty="0"/>
          </a:p>
        </p:txBody>
      </p:sp>
      <p:sp>
        <p:nvSpPr>
          <p:cNvPr id="3" name="2 Marcador de contenido"/>
          <p:cNvSpPr>
            <a:spLocks noGrp="1"/>
          </p:cNvSpPr>
          <p:nvPr>
            <p:ph idx="1"/>
          </p:nvPr>
        </p:nvSpPr>
        <p:spPr>
          <a:xfrm>
            <a:off x="457200" y="1935480"/>
            <a:ext cx="8229600" cy="4565354"/>
          </a:xfrm>
        </p:spPr>
        <p:txBody>
          <a:bodyPr>
            <a:normAutofit fontScale="85000" lnSpcReduction="10000"/>
          </a:bodyPr>
          <a:lstStyle/>
          <a:p>
            <a:pPr algn="just"/>
            <a:r>
              <a:rPr lang="es-ES" dirty="0" smtClean="0">
                <a:latin typeface="+mj-lt"/>
              </a:rPr>
              <a:t>La cocaína es un alcaloide derivado de la planta de coca, arbusto cultivado especialmente en Perú, Bolivia, Ecuador y Colombia.</a:t>
            </a:r>
          </a:p>
          <a:p>
            <a:pPr algn="just">
              <a:buNone/>
            </a:pPr>
            <a:endParaRPr lang="es-ES" dirty="0" smtClean="0">
              <a:latin typeface="+mj-lt"/>
            </a:endParaRPr>
          </a:p>
          <a:p>
            <a:pPr algn="just"/>
            <a:r>
              <a:rPr lang="es-ES" dirty="0" smtClean="0">
                <a:latin typeface="+mj-lt"/>
              </a:rPr>
              <a:t>Los incas mascaban hojas de coca para aumentar su resistencia al frío, al hambre y a la fatiga originada por el trabajo.</a:t>
            </a:r>
          </a:p>
          <a:p>
            <a:pPr algn="just">
              <a:buNone/>
            </a:pPr>
            <a:endParaRPr lang="es-ES" dirty="0" smtClean="0">
              <a:latin typeface="+mj-lt"/>
            </a:endParaRPr>
          </a:p>
          <a:p>
            <a:pPr algn="just"/>
            <a:r>
              <a:rPr lang="es-ES" dirty="0" smtClean="0">
                <a:latin typeface="+mj-lt"/>
              </a:rPr>
              <a:t>La coca fue reintroducida en Europa a finales del siglo XIX por un químico y empresario llamado Mariani que vendía una infusión de hojas de coca en vino. También se elaboraron bebidas no alcohólicas con coca; así, la mezcla de coca con cola nítida (cola rica en cafeína) fue la base de la famosa bebida refrescante Coca Cola. Lo que se prohibió por las autoridades federales en los EE.UU. en 1904.</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642910" y="928670"/>
            <a:ext cx="764386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
                <a:schemeClr val="accent3"/>
              </a:buClr>
              <a:buSzPct val="95000"/>
              <a:buFont typeface="Arial" pitchFamily="34" charset="0"/>
              <a:buChar char="•"/>
              <a:tabLst/>
            </a:pPr>
            <a:r>
              <a:rPr kumimoji="0" lang="es-ES" sz="2000" b="0" i="0" u="none" strike="noStrike" cap="none" normalizeH="0" baseline="0" dirty="0" smtClean="0">
                <a:ln>
                  <a:noFill/>
                </a:ln>
                <a:solidFill>
                  <a:schemeClr val="tx1"/>
                </a:solidFill>
                <a:effectLst/>
                <a:latin typeface="+mj-lt"/>
                <a:ea typeface="Times New Roman" pitchFamily="18" charset="0"/>
                <a:cs typeface="Times New Roman" pitchFamily="18" charset="0"/>
              </a:rPr>
              <a:t>Hacia 1880 el célebre psicoanalista S. Freud se hizo consumidor de cocaína</a:t>
            </a:r>
            <a:r>
              <a:rPr kumimoji="0" lang="es-ES" sz="2000" b="0" i="0" u="none" strike="noStrike" cap="none" normalizeH="0" dirty="0" smtClean="0">
                <a:ln>
                  <a:noFill/>
                </a:ln>
                <a:solidFill>
                  <a:schemeClr val="tx1"/>
                </a:solidFill>
                <a:effectLst/>
                <a:latin typeface="+mj-lt"/>
                <a:ea typeface="Times New Roman" pitchFamily="18" charset="0"/>
                <a:cs typeface="Times New Roman" pitchFamily="18" charset="0"/>
              </a:rPr>
              <a:t> </a:t>
            </a:r>
            <a:r>
              <a:rPr kumimoji="0" lang="es-ES" sz="2000" b="0" i="0" u="none" strike="noStrike" cap="none" normalizeH="0" baseline="0" dirty="0" smtClean="0">
                <a:ln>
                  <a:noFill/>
                </a:ln>
                <a:solidFill>
                  <a:schemeClr val="tx1"/>
                </a:solidFill>
                <a:effectLst/>
                <a:latin typeface="+mj-lt"/>
                <a:ea typeface="Times New Roman" pitchFamily="18" charset="0"/>
                <a:cs typeface="Times New Roman" pitchFamily="18" charset="0"/>
              </a:rPr>
              <a:t>por curiosidad científica y probablemente como automedicación de sus depresiones y dolores por el cáncer que padecía.</a:t>
            </a:r>
          </a:p>
          <a:p>
            <a:pPr marL="0" marR="0" lvl="0" indent="449263" algn="just" defTabSz="914400" rtl="0" eaLnBrk="1" fontAlgn="base" latinLnBrk="0" hangingPunct="1">
              <a:lnSpc>
                <a:spcPct val="100000"/>
              </a:lnSpc>
              <a:spcBef>
                <a:spcPct val="0"/>
              </a:spcBef>
              <a:spcAft>
                <a:spcPct val="0"/>
              </a:spcAft>
              <a:buClr>
                <a:schemeClr val="accent3"/>
              </a:buClr>
              <a:buSzPct val="95000"/>
              <a:tabLst/>
            </a:pPr>
            <a:endParaRPr kumimoji="0" lang="es-ES" sz="20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indent="449263" algn="just" fontAlgn="base">
              <a:spcBef>
                <a:spcPct val="0"/>
              </a:spcBef>
              <a:spcAft>
                <a:spcPct val="0"/>
              </a:spcAft>
              <a:buClr>
                <a:schemeClr val="accent3"/>
              </a:buClr>
              <a:buSzPct val="95000"/>
              <a:buFont typeface="Arial" pitchFamily="34" charset="0"/>
              <a:buChar char="•"/>
            </a:pPr>
            <a:r>
              <a:rPr lang="es-ES" sz="2000" dirty="0" smtClean="0">
                <a:latin typeface="+mj-lt"/>
              </a:rPr>
              <a:t>A principios de siglo se extendió la cocainomanía en los EE.UU. al empezar a aspirarse por la nariz. En Europa sólo era importante su consumo en centros artísticos de las grandes ciudades, aunque aumentó considerablemente durante la 1ª Guerra Mundial (1914−18).</a:t>
            </a:r>
          </a:p>
          <a:p>
            <a:pPr indent="449263" algn="just" fontAlgn="base">
              <a:spcBef>
                <a:spcPct val="0"/>
              </a:spcBef>
              <a:spcAft>
                <a:spcPct val="0"/>
              </a:spcAft>
              <a:buClr>
                <a:schemeClr val="accent3"/>
              </a:buClr>
              <a:buSzPct val="95000"/>
            </a:pPr>
            <a:endParaRPr lang="es-ES" sz="2000" dirty="0" smtClean="0">
              <a:latin typeface="+mj-lt"/>
            </a:endParaRPr>
          </a:p>
          <a:p>
            <a:pPr indent="449263" algn="just" fontAlgn="base">
              <a:spcBef>
                <a:spcPct val="0"/>
              </a:spcBef>
              <a:spcAft>
                <a:spcPct val="0"/>
              </a:spcAft>
              <a:buClr>
                <a:schemeClr val="accent3"/>
              </a:buClr>
              <a:buSzPct val="95000"/>
              <a:buFont typeface="Arial" pitchFamily="34" charset="0"/>
              <a:buChar char="•"/>
            </a:pPr>
            <a:r>
              <a:rPr lang="es-ES" sz="2000" dirty="0" smtClean="0">
                <a:latin typeface="+mj-lt"/>
              </a:rPr>
              <a:t>En la década de los 20, era importante el consumo en muchos países de Europa, especialmente en Francia. A partir de 1930 disminuyó siendo sustituida por la heroína.</a:t>
            </a:r>
          </a:p>
          <a:p>
            <a:pPr marL="0" marR="0" lvl="0" indent="449263" algn="just" defTabSz="914400" rtl="0" eaLnBrk="1" fontAlgn="base" latinLnBrk="0" hangingPunct="1">
              <a:lnSpc>
                <a:spcPct val="100000"/>
              </a:lnSpc>
              <a:spcBef>
                <a:spcPct val="0"/>
              </a:spcBef>
              <a:spcAft>
                <a:spcPct val="0"/>
              </a:spcAft>
              <a:buClr>
                <a:schemeClr val="accent3"/>
              </a:buClr>
              <a:buSzPct val="95000"/>
              <a:buFont typeface="Arial" pitchFamily="34" charset="0"/>
              <a:buChar char="•"/>
              <a:tabLst/>
            </a:pPr>
            <a:endParaRPr kumimoji="0" lang="es-ES" sz="20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indent="449263" algn="just" fontAlgn="base">
              <a:spcBef>
                <a:spcPct val="0"/>
              </a:spcBef>
              <a:spcAft>
                <a:spcPct val="0"/>
              </a:spcAft>
              <a:buClr>
                <a:schemeClr val="accent3"/>
              </a:buClr>
              <a:buSzPct val="95000"/>
              <a:buFont typeface="Arial" pitchFamily="34" charset="0"/>
              <a:buChar char="•"/>
            </a:pPr>
            <a:r>
              <a:rPr lang="es-ES" sz="2000" dirty="0" smtClean="0">
                <a:latin typeface="+mj-lt"/>
              </a:rPr>
              <a:t>En 1970 su consumo aumentó de manera espectacular, y desde hace unos años (1985−1990), la drogodependencia </a:t>
            </a:r>
            <a:r>
              <a:rPr lang="es-ES" sz="2000" dirty="0" err="1" smtClean="0">
                <a:latin typeface="+mj-lt"/>
              </a:rPr>
              <a:t>cocaínica</a:t>
            </a:r>
            <a:r>
              <a:rPr lang="es-ES" sz="2000" dirty="0" smtClean="0">
                <a:latin typeface="+mj-lt"/>
              </a:rPr>
              <a:t> constituye el problema sanitario más grave en el mundo occidental en el campo de las toxicomanías.</a:t>
            </a:r>
          </a:p>
          <a:p>
            <a:pPr marL="0" marR="0" lvl="0" indent="449263" algn="just" defTabSz="914400" rtl="0" eaLnBrk="1" fontAlgn="base" latinLnBrk="0" hangingPunct="1">
              <a:lnSpc>
                <a:spcPct val="100000"/>
              </a:lnSpc>
              <a:spcBef>
                <a:spcPct val="0"/>
              </a:spcBef>
              <a:spcAft>
                <a:spcPct val="0"/>
              </a:spcAft>
              <a:buClr>
                <a:schemeClr val="accent3"/>
              </a:buClr>
              <a:buSzPct val="95000"/>
              <a:buFont typeface="Arial" pitchFamily="34" charset="0"/>
              <a:buChar char="•"/>
              <a:tabLst/>
            </a:pPr>
            <a:endParaRPr kumimoji="0" lang="es-ES" sz="20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428604"/>
            <a:ext cx="8229600" cy="1143000"/>
          </a:xfrm>
        </p:spPr>
        <p:txBody>
          <a:bodyPr/>
          <a:lstStyle/>
          <a:p>
            <a:r>
              <a:rPr lang="es-ES" dirty="0" smtClean="0"/>
              <a:t>Farmacocinética</a:t>
            </a:r>
            <a:endParaRPr lang="es-ES" dirty="0"/>
          </a:p>
        </p:txBody>
      </p:sp>
      <p:sp>
        <p:nvSpPr>
          <p:cNvPr id="3" name="2 Marcador de contenido"/>
          <p:cNvSpPr>
            <a:spLocks noGrp="1"/>
          </p:cNvSpPr>
          <p:nvPr>
            <p:ph idx="1"/>
          </p:nvPr>
        </p:nvSpPr>
        <p:spPr>
          <a:xfrm>
            <a:off x="428596" y="1643050"/>
            <a:ext cx="8229600" cy="5000660"/>
          </a:xfrm>
        </p:spPr>
        <p:txBody>
          <a:bodyPr>
            <a:noAutofit/>
          </a:bodyPr>
          <a:lstStyle/>
          <a:p>
            <a:pPr algn="just"/>
            <a:r>
              <a:rPr lang="es-ES" sz="2000" u="sng" dirty="0" smtClean="0">
                <a:latin typeface="+mj-lt"/>
              </a:rPr>
              <a:t>Absorción</a:t>
            </a:r>
            <a:r>
              <a:rPr lang="es-ES" sz="2000" dirty="0" smtClean="0">
                <a:latin typeface="+mj-lt"/>
              </a:rPr>
              <a:t>: la cantidad relativa de cocaína que se absorbe a nivel sistemático depende, fundamentalmente, de la vía de administración.</a:t>
            </a:r>
          </a:p>
          <a:p>
            <a:pPr algn="just">
              <a:buNone/>
            </a:pPr>
            <a:r>
              <a:rPr lang="es-ES" sz="2000" dirty="0" smtClean="0">
                <a:latin typeface="+mj-lt"/>
              </a:rPr>
              <a:t> </a:t>
            </a:r>
          </a:p>
          <a:p>
            <a:pPr algn="just"/>
            <a:r>
              <a:rPr lang="es-ES" sz="2000" u="sng" dirty="0" smtClean="0">
                <a:latin typeface="+mj-lt"/>
              </a:rPr>
              <a:t>Distribución</a:t>
            </a:r>
            <a:r>
              <a:rPr lang="es-ES" sz="2000" dirty="0" smtClean="0">
                <a:latin typeface="+mj-lt"/>
              </a:rPr>
              <a:t>: la cocaína, después de ser administrada, se distribuye por todo el organismo.</a:t>
            </a:r>
          </a:p>
          <a:p>
            <a:pPr algn="just">
              <a:buNone/>
            </a:pPr>
            <a:endParaRPr lang="es-ES" sz="2000" dirty="0" smtClean="0">
              <a:latin typeface="+mj-lt"/>
            </a:endParaRPr>
          </a:p>
          <a:p>
            <a:pPr algn="just"/>
            <a:r>
              <a:rPr lang="es-ES" sz="2000" u="sng" dirty="0" smtClean="0">
                <a:latin typeface="+mj-lt"/>
              </a:rPr>
              <a:t>Metabolismo</a:t>
            </a:r>
            <a:r>
              <a:rPr lang="es-ES" sz="2000" dirty="0" smtClean="0">
                <a:latin typeface="+mj-lt"/>
              </a:rPr>
              <a:t>: la cocaína se metaboliza rápidamente, generalmente, por hidrólisis enzimática.</a:t>
            </a:r>
          </a:p>
          <a:p>
            <a:pPr algn="just">
              <a:buNone/>
            </a:pPr>
            <a:endParaRPr lang="es-ES" sz="2000" dirty="0" smtClean="0">
              <a:latin typeface="+mj-lt"/>
            </a:endParaRPr>
          </a:p>
          <a:p>
            <a:pPr algn="just"/>
            <a:r>
              <a:rPr lang="es-ES" sz="2000" u="sng" dirty="0" smtClean="0">
                <a:latin typeface="+mj-lt"/>
              </a:rPr>
              <a:t>Alcohol y cocaína</a:t>
            </a:r>
            <a:r>
              <a:rPr lang="es-ES" sz="2000" dirty="0" smtClean="0">
                <a:latin typeface="+mj-lt"/>
              </a:rPr>
              <a:t>: El consumo de alcohol por parte de los cocainómanos es muy frecuente. La potenciación de la euforia por la ingesta de alcohol puede ser la base de esta asociación, aunque también se ha señalado la disminución de efectos indeseables como los cuadros de migrañas inducidos por la cocaína. La combinación supone un riesgo y un aumento de la </a:t>
            </a:r>
            <a:r>
              <a:rPr lang="es-ES" sz="2000" dirty="0" err="1" smtClean="0">
                <a:latin typeface="+mj-lt"/>
              </a:rPr>
              <a:t>morbimortalidad</a:t>
            </a:r>
            <a:r>
              <a:rPr lang="es-ES" sz="2000" dirty="0" smtClean="0">
                <a:latin typeface="+mj-lt"/>
              </a:rPr>
              <a:t> asociada a la cocaína. </a:t>
            </a:r>
          </a:p>
          <a:p>
            <a:endParaRPr lang="es-E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0"/>
          </a:xfrm>
        </p:spPr>
        <p:txBody>
          <a:bodyPr>
            <a:normAutofit/>
          </a:bodyPr>
          <a:lstStyle/>
          <a:p>
            <a:r>
              <a:rPr lang="es-ES" dirty="0" smtClean="0"/>
              <a:t>Efectos</a:t>
            </a:r>
            <a:endParaRPr lang="es-ES" dirty="0"/>
          </a:p>
        </p:txBody>
      </p:sp>
      <p:sp>
        <p:nvSpPr>
          <p:cNvPr id="3" name="2 Marcador de contenido"/>
          <p:cNvSpPr>
            <a:spLocks noGrp="1"/>
          </p:cNvSpPr>
          <p:nvPr>
            <p:ph idx="1"/>
          </p:nvPr>
        </p:nvSpPr>
        <p:spPr>
          <a:xfrm>
            <a:off x="457200" y="1428736"/>
            <a:ext cx="8229600" cy="5214974"/>
          </a:xfrm>
        </p:spPr>
        <p:txBody>
          <a:bodyPr>
            <a:normAutofit fontScale="92500" lnSpcReduction="20000"/>
          </a:bodyPr>
          <a:lstStyle/>
          <a:p>
            <a:pPr algn="just"/>
            <a:r>
              <a:rPr lang="es-ES" b="1" u="sng" dirty="0" smtClean="0">
                <a:latin typeface="+mj-lt"/>
              </a:rPr>
              <a:t>Efectos físicos a corto plazo en el uso de cocaína </a:t>
            </a:r>
          </a:p>
          <a:p>
            <a:pPr lvl="0" algn="just">
              <a:buNone/>
            </a:pPr>
            <a:r>
              <a:rPr lang="es-ES" dirty="0" smtClean="0">
                <a:latin typeface="+mj-lt"/>
              </a:rPr>
              <a:t>Aumento de la frecuencia cardiaca y temperatura corporal. </a:t>
            </a:r>
          </a:p>
          <a:p>
            <a:pPr lvl="0" algn="just">
              <a:buNone/>
            </a:pPr>
            <a:r>
              <a:rPr lang="es-ES" dirty="0" smtClean="0">
                <a:latin typeface="+mj-lt"/>
              </a:rPr>
              <a:t>Hipertensión arterial. </a:t>
            </a:r>
          </a:p>
          <a:p>
            <a:pPr lvl="0" algn="just">
              <a:buNone/>
            </a:pPr>
            <a:r>
              <a:rPr lang="es-ES" dirty="0" smtClean="0">
                <a:latin typeface="+mj-lt"/>
              </a:rPr>
              <a:t>Disminución del apetito. </a:t>
            </a:r>
          </a:p>
          <a:p>
            <a:pPr lvl="0" algn="just">
              <a:buNone/>
            </a:pPr>
            <a:r>
              <a:rPr lang="es-ES" dirty="0" smtClean="0">
                <a:latin typeface="+mj-lt"/>
              </a:rPr>
              <a:t>Alteraciones del sueño (insomnio). </a:t>
            </a:r>
          </a:p>
          <a:p>
            <a:pPr lvl="0" algn="just">
              <a:buNone/>
            </a:pPr>
            <a:endParaRPr lang="es-ES" dirty="0" smtClean="0">
              <a:latin typeface="+mj-lt"/>
            </a:endParaRPr>
          </a:p>
          <a:p>
            <a:pPr algn="just"/>
            <a:r>
              <a:rPr lang="es-ES" b="1" u="sng" dirty="0" smtClean="0">
                <a:latin typeface="+mj-lt"/>
              </a:rPr>
              <a:t>Efectos psicológicos a corto plazo en el uso de cocaína </a:t>
            </a:r>
            <a:endParaRPr lang="es-ES" b="1" dirty="0" smtClean="0">
              <a:latin typeface="+mj-lt"/>
            </a:endParaRPr>
          </a:p>
          <a:p>
            <a:pPr lvl="0" algn="just">
              <a:buNone/>
            </a:pPr>
            <a:r>
              <a:rPr lang="es-ES" dirty="0" smtClean="0">
                <a:latin typeface="+mj-lt"/>
              </a:rPr>
              <a:t>Ansiedad. </a:t>
            </a:r>
          </a:p>
          <a:p>
            <a:pPr lvl="0" algn="just">
              <a:buNone/>
            </a:pPr>
            <a:r>
              <a:rPr lang="es-ES" dirty="0" smtClean="0">
                <a:latin typeface="+mj-lt"/>
              </a:rPr>
              <a:t>Estados de pánico, miedo intenso. </a:t>
            </a:r>
          </a:p>
          <a:p>
            <a:pPr lvl="0" algn="just">
              <a:buNone/>
            </a:pPr>
            <a:r>
              <a:rPr lang="es-ES" dirty="0" smtClean="0">
                <a:latin typeface="+mj-lt"/>
              </a:rPr>
              <a:t>Indiferencia al dolor y la fatiga. </a:t>
            </a:r>
          </a:p>
          <a:p>
            <a:pPr lvl="0" algn="just">
              <a:buNone/>
            </a:pPr>
            <a:r>
              <a:rPr lang="es-ES" dirty="0" smtClean="0">
                <a:latin typeface="+mj-lt"/>
              </a:rPr>
              <a:t>Sensación de mayor resistencia física y capacidad mental. </a:t>
            </a:r>
          </a:p>
          <a:p>
            <a:pPr lvl="0" algn="just">
              <a:buNone/>
            </a:pPr>
            <a:r>
              <a:rPr lang="es-ES" dirty="0" smtClean="0">
                <a:latin typeface="+mj-lt"/>
              </a:rPr>
              <a:t>Sentimiento extremo de felicidad y bienestar: euforia. </a:t>
            </a:r>
          </a:p>
          <a:p>
            <a:pPr lvl="0" algn="just">
              <a:buNone/>
            </a:pPr>
            <a:r>
              <a:rPr lang="es-ES" dirty="0" smtClean="0">
                <a:latin typeface="+mj-lt"/>
              </a:rPr>
              <a:t>Pupilas dilatadas; conducta impredecible que puede ser violenta. </a:t>
            </a:r>
          </a:p>
          <a:p>
            <a:pPr lvl="0" algn="just">
              <a:buNone/>
            </a:pPr>
            <a:r>
              <a:rPr lang="es-ES" dirty="0" smtClean="0">
                <a:latin typeface="+mj-lt"/>
              </a:rPr>
              <a:t>Incapacidad de concentración y juicio (valorar una situación).</a:t>
            </a:r>
          </a:p>
          <a:p>
            <a:pPr algn="just"/>
            <a:endParaRPr lang="es-ES" dirty="0" smtClean="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6694140"/>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
                <a:schemeClr val="accent3"/>
              </a:buClr>
              <a:buSzTx/>
              <a:buFont typeface="Arial" pitchFamily="34" charset="0"/>
              <a:buChar char="•"/>
              <a:tabLst/>
            </a:pPr>
            <a:r>
              <a:rPr kumimoji="0" lang="es-ES" b="1" i="0" u="sng" strike="noStrike" cap="none" normalizeH="0" baseline="0" dirty="0" smtClean="0">
                <a:ln>
                  <a:noFill/>
                </a:ln>
                <a:solidFill>
                  <a:schemeClr val="tx1"/>
                </a:solidFill>
                <a:effectLst/>
                <a:latin typeface="Calibri" pitchFamily="34" charset="0"/>
                <a:ea typeface="Arial Unicode MS" pitchFamily="34" charset="-128"/>
              </a:rPr>
              <a:t>Efectos físicos a largo plazo en el uso de cocaína </a:t>
            </a:r>
            <a:endParaRPr kumimoji="0" lang="es-ES" b="1" i="0" u="sng" strike="noStrike" cap="none" normalizeH="0" baseline="0" dirty="0" smtClean="0">
              <a:ln>
                <a:noFill/>
              </a:ln>
              <a:solidFill>
                <a:schemeClr val="tx1"/>
              </a:solidFill>
              <a:effectLst/>
              <a:latin typeface="Arial" pitchFamily="34" charset="0"/>
              <a:ea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Insomnio.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Pérdida de peso.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Náuseas.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Infartos cardiacos, accidentes vasculares cerebrales.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Enfermedades infecciosas.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Impotencia sexual.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Convulsiones.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Hepatitis e infección por VIH cuando la droga se usa inyectada con jeringas contaminadas. </a:t>
            </a:r>
          </a:p>
          <a:p>
            <a:pPr marL="0" marR="0" lvl="0" indent="0" algn="l" defTabSz="914400" rtl="0" eaLnBrk="0" fontAlgn="base" latinLnBrk="0" hangingPunct="0">
              <a:lnSpc>
                <a:spcPct val="100000"/>
              </a:lnSpc>
              <a:spcBef>
                <a:spcPct val="0"/>
              </a:spcBef>
              <a:spcAft>
                <a:spcPct val="0"/>
              </a:spcAft>
              <a:buClrTx/>
              <a:buSzTx/>
              <a:tabLst/>
            </a:pPr>
            <a:endParaRPr kumimoji="0" lang="es-E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
                <a:schemeClr val="accent3"/>
              </a:buClr>
              <a:buSzTx/>
              <a:buFont typeface="Arial" pitchFamily="34" charset="0"/>
              <a:buChar char="•"/>
              <a:tabLst/>
            </a:pPr>
            <a:r>
              <a:rPr kumimoji="0" lang="es-ES" b="1" i="0" u="sng" strike="noStrike" cap="none" normalizeH="0" baseline="0" dirty="0" smtClean="0">
                <a:ln>
                  <a:noFill/>
                </a:ln>
                <a:solidFill>
                  <a:schemeClr val="tx1"/>
                </a:solidFill>
                <a:effectLst/>
                <a:latin typeface="Calibri" pitchFamily="34" charset="0"/>
                <a:ea typeface="Arial Unicode MS" pitchFamily="34" charset="-128"/>
              </a:rPr>
              <a:t>Efectos psicológicos a largo plazo en el uso de cocaína </a:t>
            </a:r>
            <a:endParaRPr kumimoji="0" lang="es-ES" b="1" i="0" u="sng" strike="noStrike" cap="none" normalizeH="0" baseline="0" dirty="0" smtClean="0">
              <a:ln>
                <a:noFill/>
              </a:ln>
              <a:solidFill>
                <a:schemeClr val="tx1"/>
              </a:solidFill>
              <a:effectLst/>
              <a:latin typeface="Arial" pitchFamily="34" charset="0"/>
              <a:ea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Ansiedad, inquietud.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Anhedonia</a:t>
            </a: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{incapacidad para experimentar situaciones placenteras).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Depresión.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Psicosis y alucinaciones de tipo paranoide: sensaciones de ser perseguido.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Dependencia psicológica: deseo imperioso de consumir la droga.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Zoopsias: sensación imaginaria de que gran cantidad de insectos se encuentran bajo la piel</a:t>
            </a:r>
          </a:p>
          <a:p>
            <a:pPr marL="0" marR="0" lvl="0" indent="0" algn="l" defTabSz="914400" rtl="0" eaLnBrk="0" fontAlgn="base" latinLnBrk="0" hangingPunct="0">
              <a:lnSpc>
                <a:spcPct val="100000"/>
              </a:lnSpc>
              <a:spcBef>
                <a:spcPct val="0"/>
              </a:spcBef>
              <a:spcAft>
                <a:spcPct val="0"/>
              </a:spcAft>
              <a:buClrTx/>
              <a:buSzTx/>
              <a:tabLst/>
            </a:pPr>
            <a:endParaRPr kumimoji="0" lang="es-E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
                <a:schemeClr val="accent3"/>
              </a:buClr>
              <a:buSzTx/>
              <a:buFont typeface="Arial" pitchFamily="34" charset="0"/>
              <a:buChar char="•"/>
              <a:tabLst/>
            </a:pPr>
            <a:r>
              <a:rPr kumimoji="0" lang="es-ES" b="1" i="0" u="sng" strike="noStrike" cap="none" normalizeH="0" baseline="0" dirty="0" smtClean="0">
                <a:ln>
                  <a:noFill/>
                </a:ln>
                <a:solidFill>
                  <a:schemeClr val="tx1"/>
                </a:solidFill>
                <a:effectLst/>
                <a:latin typeface="Calibri" pitchFamily="34" charset="0"/>
                <a:ea typeface="Arial Unicode MS" pitchFamily="34" charset="-128"/>
              </a:rPr>
              <a:t>Síntomas de una persona que utiliza cocaína </a:t>
            </a:r>
            <a:endParaRPr kumimoji="0" lang="es-ES" b="1" i="0" u="sng" strike="noStrike" cap="none" normalizeH="0" baseline="0" dirty="0" smtClean="0">
              <a:ln>
                <a:noFill/>
              </a:ln>
              <a:solidFill>
                <a:schemeClr val="tx1"/>
              </a:solidFill>
              <a:effectLst/>
              <a:latin typeface="Arial" pitchFamily="34" charset="0"/>
              <a:ea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Pérdida de interés en sus actividades cotidianas: trabajo, escuela, familia y amistades.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Cambios bruscos en su estado de ánimo: agresividad, irritabilidad, hiperactividad.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Con el uso crónico: </a:t>
            </a:r>
            <a:r>
              <a:rPr kumimoji="0" lang="es-E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abcesos</a:t>
            </a:r>
            <a:r>
              <a:rPr kumimoji="0" lang="es-E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cutáneos, huellas de rascado y sangrado en la piel, sangrados nasales frecuentes, úlceras nasales y perforación del cartílago nasal. </a:t>
            </a:r>
            <a:endParaRPr kumimoji="0" lang="es-E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Usuario\Escritorio\FOTOS TRABAJO Y VIDEO\cocaina.jpg"/>
          <p:cNvPicPr>
            <a:picLocks noChangeAspect="1" noChangeArrowheads="1"/>
          </p:cNvPicPr>
          <p:nvPr/>
        </p:nvPicPr>
        <p:blipFill>
          <a:blip r:embed="rId2"/>
          <a:srcRect/>
          <a:stretch>
            <a:fillRect/>
          </a:stretch>
        </p:blipFill>
        <p:spPr bwMode="auto">
          <a:xfrm>
            <a:off x="857224" y="500042"/>
            <a:ext cx="7572451" cy="600079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428604"/>
            <a:ext cx="8229600" cy="1143000"/>
          </a:xfrm>
        </p:spPr>
        <p:txBody>
          <a:bodyPr/>
          <a:lstStyle/>
          <a:p>
            <a:r>
              <a:rPr lang="es-ES" dirty="0" smtClean="0"/>
              <a:t>Farmacología</a:t>
            </a:r>
            <a:endParaRPr lang="es-ES" dirty="0"/>
          </a:p>
        </p:txBody>
      </p:sp>
      <p:sp>
        <p:nvSpPr>
          <p:cNvPr id="3" name="2 Marcador de contenido"/>
          <p:cNvSpPr>
            <a:spLocks noGrp="1"/>
          </p:cNvSpPr>
          <p:nvPr>
            <p:ph idx="1"/>
          </p:nvPr>
        </p:nvSpPr>
        <p:spPr>
          <a:xfrm>
            <a:off x="457200" y="1571612"/>
            <a:ext cx="8229600" cy="5286388"/>
          </a:xfrm>
        </p:spPr>
        <p:txBody>
          <a:bodyPr>
            <a:normAutofit fontScale="70000" lnSpcReduction="20000"/>
          </a:bodyPr>
          <a:lstStyle/>
          <a:p>
            <a:pPr algn="just"/>
            <a:r>
              <a:rPr lang="es-ES" dirty="0" smtClean="0">
                <a:latin typeface="+mj-lt"/>
              </a:rPr>
              <a:t>Se seca la hoja madura, se tritura y deposita en recipientes para adicionarle hidróxido de sodio o carbonato de potasio, a lo cual se le agrega gasolina roja o keroseno.</a:t>
            </a:r>
          </a:p>
          <a:p>
            <a:pPr algn="just">
              <a:buNone/>
            </a:pPr>
            <a:endParaRPr lang="es-ES" dirty="0" smtClean="0">
              <a:latin typeface="+mj-lt"/>
            </a:endParaRPr>
          </a:p>
          <a:p>
            <a:pPr algn="just"/>
            <a:r>
              <a:rPr lang="es-ES" dirty="0" smtClean="0">
                <a:latin typeface="+mj-lt"/>
              </a:rPr>
              <a:t>Se filtra añadiéndole ácido sulfúrico, con lo cual se consigue la pasta de cocaína y se adiciona permanganato de potasio al 10%</a:t>
            </a:r>
          </a:p>
          <a:p>
            <a:pPr algn="just">
              <a:buNone/>
            </a:pPr>
            <a:endParaRPr lang="es-ES" dirty="0" smtClean="0">
              <a:latin typeface="+mj-lt"/>
            </a:endParaRPr>
          </a:p>
          <a:p>
            <a:pPr algn="just"/>
            <a:r>
              <a:rPr lang="es-ES" dirty="0" smtClean="0">
                <a:latin typeface="+mj-lt"/>
              </a:rPr>
              <a:t>Se vuelve a filtrar con éter o amoniaco liberándose el alcaloide y lográndose así la base libre, insoluble en agua y empleada en Estados Unidos con el nombre de Crack.</a:t>
            </a:r>
          </a:p>
          <a:p>
            <a:pPr algn="just">
              <a:buNone/>
            </a:pPr>
            <a:endParaRPr lang="es-ES" dirty="0" smtClean="0">
              <a:latin typeface="+mj-lt"/>
            </a:endParaRPr>
          </a:p>
          <a:p>
            <a:pPr algn="just"/>
            <a:r>
              <a:rPr lang="es-ES" dirty="0" smtClean="0">
                <a:latin typeface="+mj-lt"/>
              </a:rPr>
              <a:t>Tras filtrados, lavados y secados se logra por fin lo que en Colombia se denomina </a:t>
            </a:r>
            <a:r>
              <a:rPr lang="es-ES" i="1" dirty="0" err="1" smtClean="0">
                <a:latin typeface="+mj-lt"/>
              </a:rPr>
              <a:t>basuco</a:t>
            </a:r>
            <a:endParaRPr lang="es-ES" i="1" dirty="0" smtClean="0">
              <a:latin typeface="+mj-lt"/>
            </a:endParaRPr>
          </a:p>
          <a:p>
            <a:pPr algn="just">
              <a:buNone/>
            </a:pPr>
            <a:endParaRPr lang="es-ES" i="1" dirty="0" smtClean="0">
              <a:latin typeface="+mj-lt"/>
            </a:endParaRPr>
          </a:p>
          <a:p>
            <a:pPr algn="just"/>
            <a:r>
              <a:rPr lang="es-ES" dirty="0" smtClean="0">
                <a:latin typeface="+mj-lt"/>
              </a:rPr>
              <a:t>Si se añade éter etílico, acetona y ácido clorhídrico, se consigue finalmente el clorhidrato de cocaína. </a:t>
            </a:r>
          </a:p>
          <a:p>
            <a:pPr algn="just">
              <a:buNone/>
            </a:pPr>
            <a:endParaRPr lang="es-ES" dirty="0" smtClean="0">
              <a:latin typeface="+mj-lt"/>
            </a:endParaRPr>
          </a:p>
          <a:p>
            <a:pPr algn="just"/>
            <a:r>
              <a:rPr lang="es-ES" dirty="0" smtClean="0">
                <a:latin typeface="+mj-lt"/>
              </a:rPr>
              <a:t>Los vendedores en las calles la diluyen para reducir sus costes, con sustancias inertes de apariencia similar como talco, azúcar, suero, o con drogas activas. La pureza de la cocaína es variable.</a:t>
            </a:r>
          </a:p>
          <a:p>
            <a:pPr algn="just"/>
            <a:endParaRPr lang="es-ES" dirty="0" smtClean="0">
              <a:latin typeface="+mj-lt"/>
            </a:endParaRPr>
          </a:p>
          <a:p>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Formas de abuso </a:t>
            </a:r>
            <a:endParaRPr lang="es-ES" dirty="0"/>
          </a:p>
        </p:txBody>
      </p:sp>
      <p:sp>
        <p:nvSpPr>
          <p:cNvPr id="3" name="2 Marcador de contenido"/>
          <p:cNvSpPr>
            <a:spLocks noGrp="1"/>
          </p:cNvSpPr>
          <p:nvPr>
            <p:ph idx="1"/>
          </p:nvPr>
        </p:nvSpPr>
        <p:spPr/>
        <p:txBody>
          <a:bodyPr>
            <a:normAutofit/>
          </a:bodyPr>
          <a:lstStyle/>
          <a:p>
            <a:pPr algn="just"/>
            <a:r>
              <a:rPr lang="es-ES" sz="2400" u="sng" dirty="0" smtClean="0">
                <a:latin typeface="+mj-lt"/>
              </a:rPr>
              <a:t>Hojas de coca</a:t>
            </a:r>
            <a:r>
              <a:rPr lang="es-ES" sz="2400" dirty="0" smtClean="0">
                <a:latin typeface="+mj-lt"/>
              </a:rPr>
              <a:t>: La absorción es muy variable y depende del contenido de las hojas, de la preparación usada y de la presencia o ausencia de sustancias alcalinas en la boca del masticador, así como de la habilidad de este.</a:t>
            </a:r>
          </a:p>
          <a:p>
            <a:pPr algn="just">
              <a:buNone/>
            </a:pPr>
            <a:r>
              <a:rPr lang="es-ES" sz="2400" dirty="0" smtClean="0">
                <a:latin typeface="+mj-lt"/>
              </a:rPr>
              <a:t> </a:t>
            </a:r>
          </a:p>
          <a:p>
            <a:pPr>
              <a:buNone/>
            </a:pPr>
            <a:endParaRPr lang="es-ES" sz="2400" dirty="0">
              <a:latin typeface="+mj-lt"/>
            </a:endParaRPr>
          </a:p>
        </p:txBody>
      </p:sp>
      <p:pic>
        <p:nvPicPr>
          <p:cNvPr id="6145" name="Picture 1" descr="C:\Documents and Settings\Usuario\Escritorio\FOTOS TRABAJO Y VIDEO\las-hojas-de-cocaina.jpg"/>
          <p:cNvPicPr>
            <a:picLocks noChangeAspect="1" noChangeArrowheads="1"/>
          </p:cNvPicPr>
          <p:nvPr/>
        </p:nvPicPr>
        <p:blipFill>
          <a:blip r:embed="rId2"/>
          <a:srcRect/>
          <a:stretch>
            <a:fillRect/>
          </a:stretch>
        </p:blipFill>
        <p:spPr bwMode="auto">
          <a:xfrm>
            <a:off x="1582738" y="3714752"/>
            <a:ext cx="4775212" cy="286384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928670"/>
            <a:ext cx="7072362" cy="2000548"/>
          </a:xfrm>
          <a:prstGeom prst="rect">
            <a:avLst/>
          </a:prstGeom>
        </p:spPr>
        <p:txBody>
          <a:bodyPr wrap="square">
            <a:spAutoFit/>
          </a:bodyPr>
          <a:lstStyle/>
          <a:p>
            <a:pPr algn="just">
              <a:buClr>
                <a:schemeClr val="accent3"/>
              </a:buClr>
              <a:buSzPct val="85000"/>
              <a:buFont typeface="Arial" pitchFamily="34" charset="0"/>
              <a:buChar char="•"/>
            </a:pPr>
            <a:r>
              <a:rPr lang="es-ES" sz="2400" u="sng" dirty="0" smtClean="0">
                <a:latin typeface="+mj-lt"/>
              </a:rPr>
              <a:t>Pasta de coca</a:t>
            </a:r>
            <a:r>
              <a:rPr lang="es-ES" sz="2400" dirty="0" smtClean="0">
                <a:latin typeface="+mj-lt"/>
              </a:rPr>
              <a:t>: También se denomina sulfato de cocaína, pasta base o simplemente pasta; es el </a:t>
            </a:r>
            <a:r>
              <a:rPr lang="es-ES" sz="2800" dirty="0" smtClean="0">
                <a:latin typeface="+mj-lt"/>
              </a:rPr>
              <a:t>producto</a:t>
            </a:r>
            <a:r>
              <a:rPr lang="es-ES" sz="2400" dirty="0" smtClean="0">
                <a:latin typeface="+mj-lt"/>
              </a:rPr>
              <a:t> de maceración de las hojas con ácido sulfúrico. Sirve de base para la posterior elaboración del clorhidrato de cocaína. Se fuma. </a:t>
            </a:r>
          </a:p>
        </p:txBody>
      </p:sp>
      <p:pic>
        <p:nvPicPr>
          <p:cNvPr id="3" name="5 Marcador de contenido" descr="3355894717_75c79a0019.jpg"/>
          <p:cNvPicPr>
            <a:picLocks noChangeAspect="1"/>
          </p:cNvPicPr>
          <p:nvPr/>
        </p:nvPicPr>
        <p:blipFill>
          <a:blip r:embed="rId2"/>
          <a:stretch>
            <a:fillRect/>
          </a:stretch>
        </p:blipFill>
        <p:spPr>
          <a:xfrm>
            <a:off x="2000232" y="3286124"/>
            <a:ext cx="4714908" cy="314012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642918"/>
            <a:ext cx="7072362" cy="2862322"/>
          </a:xfrm>
          <a:prstGeom prst="rect">
            <a:avLst/>
          </a:prstGeom>
        </p:spPr>
        <p:txBody>
          <a:bodyPr wrap="square">
            <a:spAutoFit/>
          </a:bodyPr>
          <a:lstStyle/>
          <a:p>
            <a:pPr algn="just">
              <a:buClr>
                <a:schemeClr val="accent3"/>
              </a:buClr>
              <a:buSzPct val="95000"/>
              <a:buFont typeface="Arial" pitchFamily="34" charset="0"/>
              <a:buChar char="•"/>
            </a:pPr>
            <a:r>
              <a:rPr lang="es-ES" u="sng" dirty="0" smtClean="0">
                <a:latin typeface="+mj-lt"/>
              </a:rPr>
              <a:t> Clorhidrato de cocaína</a:t>
            </a:r>
            <a:r>
              <a:rPr lang="es-ES" dirty="0" smtClean="0">
                <a:latin typeface="+mj-lt"/>
              </a:rPr>
              <a:t>: cristales escamosos blancos de forma más o menos adulterada. Se esnifa o se inyecta por vía venosa (no se puede fumar pues se destruye por el calor). </a:t>
            </a:r>
          </a:p>
          <a:p>
            <a:pPr algn="just">
              <a:buClr>
                <a:schemeClr val="accent3"/>
              </a:buClr>
              <a:buSzPct val="95000"/>
            </a:pPr>
            <a:r>
              <a:rPr lang="es-ES" dirty="0" smtClean="0">
                <a:latin typeface="+mj-lt"/>
              </a:rPr>
              <a:t>	El esnifado es el modo más común de usar la cocaína. Debido a la intensa vascularización de la mucosa de la nasofaringe la absorción es rápida así como sus efectos que duran entre 20 y 40 minutos. </a:t>
            </a:r>
          </a:p>
          <a:p>
            <a:pPr algn="just">
              <a:buClr>
                <a:schemeClr val="accent3"/>
              </a:buClr>
              <a:buSzPct val="95000"/>
            </a:pPr>
            <a:r>
              <a:rPr lang="es-ES" dirty="0" smtClean="0">
                <a:latin typeface="+mj-lt"/>
              </a:rPr>
              <a:t>	La administración de cocaína por vía </a:t>
            </a:r>
            <a:r>
              <a:rPr lang="es-ES" dirty="0" err="1" smtClean="0">
                <a:latin typeface="+mj-lt"/>
              </a:rPr>
              <a:t>endovenosa</a:t>
            </a:r>
            <a:r>
              <a:rPr lang="es-ES" dirty="0" smtClean="0">
                <a:latin typeface="+mj-lt"/>
              </a:rPr>
              <a:t> es menos frecuente, aunque es utilizada por muchos adictos. A veces se combina con heroína  para evitar los efectos de rebote desagradables producidos por la cocaína. </a:t>
            </a:r>
            <a:endParaRPr lang="es-ES" dirty="0"/>
          </a:p>
        </p:txBody>
      </p:sp>
      <p:pic>
        <p:nvPicPr>
          <p:cNvPr id="5121" name="Picture 1" descr="C:\Documents and Settings\Usuario\Escritorio\i-cocaina.jpg"/>
          <p:cNvPicPr>
            <a:picLocks noChangeAspect="1" noChangeArrowheads="1"/>
          </p:cNvPicPr>
          <p:nvPr/>
        </p:nvPicPr>
        <p:blipFill>
          <a:blip r:embed="rId2"/>
          <a:srcRect/>
          <a:stretch>
            <a:fillRect/>
          </a:stretch>
        </p:blipFill>
        <p:spPr bwMode="auto">
          <a:xfrm>
            <a:off x="3071802" y="3429000"/>
            <a:ext cx="5143536" cy="316216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071538" y="1071546"/>
            <a:ext cx="678661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0350" algn="just" defTabSz="914400" rtl="0" eaLnBrk="1" fontAlgn="base" latinLnBrk="0" hangingPunct="1">
              <a:lnSpc>
                <a:spcPct val="100000"/>
              </a:lnSpc>
              <a:spcBef>
                <a:spcPct val="0"/>
              </a:spcBef>
              <a:spcAft>
                <a:spcPct val="0"/>
              </a:spcAft>
              <a:buClr>
                <a:schemeClr val="accent3"/>
              </a:buClr>
              <a:buSzPct val="95000"/>
              <a:buFont typeface="Arial" pitchFamily="34" charset="0"/>
              <a:buChar char="•"/>
              <a:tabLst/>
            </a:pPr>
            <a:r>
              <a:rPr kumimoji="0" lang="es-ES" sz="2400" b="0" i="0" u="sng" strike="noStrike" cap="none" normalizeH="0" baseline="0" dirty="0" smtClean="0">
                <a:ln>
                  <a:noFill/>
                </a:ln>
                <a:solidFill>
                  <a:schemeClr val="tx1"/>
                </a:solidFill>
                <a:effectLst/>
                <a:latin typeface="+mj-lt"/>
                <a:ea typeface="Times New Roman" pitchFamily="18" charset="0"/>
                <a:cs typeface="Times New Roman" pitchFamily="18" charset="0"/>
              </a:rPr>
              <a:t>Cocaína base</a:t>
            </a:r>
            <a:r>
              <a:rPr kumimoji="0" lang="es-ES" sz="2400" b="0" i="0" u="none" strike="noStrike" cap="none" normalizeH="0" baseline="0" dirty="0" smtClean="0">
                <a:ln>
                  <a:noFill/>
                </a:ln>
                <a:solidFill>
                  <a:schemeClr val="tx1"/>
                </a:solidFill>
                <a:effectLst/>
                <a:latin typeface="+mj-lt"/>
                <a:ea typeface="Times New Roman" pitchFamily="18" charset="0"/>
                <a:cs typeface="Times New Roman" pitchFamily="18" charset="0"/>
              </a:rPr>
              <a:t>: Existen dos formas de consumo. La primera consiste en inhalar los vapores de base libre, extraída del clorhidrato con solventes volátiles (éter) a muy alta temperatura (800º C) con mechero de propano.</a:t>
            </a:r>
            <a:endParaRPr kumimoji="0" lang="es-ES" sz="2400" b="0" i="0" u="none" strike="noStrike" cap="none" normalizeH="0" baseline="0" dirty="0" smtClean="0">
              <a:ln>
                <a:noFill/>
              </a:ln>
              <a:solidFill>
                <a:schemeClr val="tx1"/>
              </a:solidFill>
              <a:effectLst/>
              <a:latin typeface="+mj-lt"/>
            </a:endParaRPr>
          </a:p>
          <a:p>
            <a:pPr marL="0" marR="0" lvl="0" indent="26035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mj-lt"/>
                <a:ea typeface="Times New Roman" pitchFamily="18" charset="0"/>
                <a:cs typeface="Times New Roman" pitchFamily="18" charset="0"/>
              </a:rPr>
              <a:t>	</a:t>
            </a:r>
            <a:endParaRPr kumimoji="0" lang="es-ES" sz="2400" b="0" i="0" u="none" strike="noStrike" cap="none" normalizeH="0" baseline="0" dirty="0" smtClean="0">
              <a:ln>
                <a:noFill/>
              </a:ln>
              <a:solidFill>
                <a:schemeClr val="tx1"/>
              </a:solidFill>
              <a:effectLst/>
              <a:latin typeface="+mj-lt"/>
            </a:endParaRPr>
          </a:p>
          <a:p>
            <a:pPr marL="0" marR="0" lvl="0" indent="26035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mj-lt"/>
                <a:ea typeface="Times New Roman" pitchFamily="18" charset="0"/>
                <a:cs typeface="Times New Roman" pitchFamily="18" charset="0"/>
              </a:rPr>
              <a:t>	El Crack es la segunda forma de consumo que se obtiene añadiendo amoníaco a una solución acuosa de clorhidrato de cocaína en presencia de bicarbonato sódico para alcalinizarla; se calienta a 98º C; la base libre precipita presentando aspecto de pequeñas piedras. Se inhala en recipientes calentados o pulverizado y mezclado con tabaco u otras drogas.</a:t>
            </a:r>
            <a:endParaRPr kumimoji="0" lang="es-ES" sz="24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Cocaina - Pipas para crack o pasta base B.jpg"/>
          <p:cNvPicPr>
            <a:picLocks noGrp="1" noChangeAspect="1"/>
          </p:cNvPicPr>
          <p:nvPr>
            <p:ph sz="half" idx="1"/>
          </p:nvPr>
        </p:nvPicPr>
        <p:blipFill>
          <a:blip r:embed="rId2"/>
          <a:stretch>
            <a:fillRect/>
          </a:stretch>
        </p:blipFill>
        <p:spPr>
          <a:xfrm>
            <a:off x="285720" y="714356"/>
            <a:ext cx="4302976" cy="3220060"/>
          </a:xfrm>
        </p:spPr>
      </p:pic>
      <p:pic>
        <p:nvPicPr>
          <p:cNvPr id="6" name="5 Marcador de contenido" descr="crack2.jpg"/>
          <p:cNvPicPr>
            <a:picLocks noGrp="1" noChangeAspect="1"/>
          </p:cNvPicPr>
          <p:nvPr>
            <p:ph sz="half" idx="2"/>
          </p:nvPr>
        </p:nvPicPr>
        <p:blipFill>
          <a:blip r:embed="rId3"/>
          <a:stretch>
            <a:fillRect/>
          </a:stretch>
        </p:blipFill>
        <p:spPr>
          <a:xfrm>
            <a:off x="4714876" y="3286124"/>
            <a:ext cx="4189298" cy="3299221"/>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57224" y="857232"/>
            <a:ext cx="750099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
                <a:schemeClr val="accent3"/>
              </a:buClr>
              <a:buSzTx/>
              <a:buFont typeface="Arial" pitchFamily="34" charset="0"/>
              <a:buChar char="•"/>
              <a:tabLst>
                <a:tab pos="677863" algn="l"/>
              </a:tabLst>
            </a:pPr>
            <a:r>
              <a:rPr kumimoji="0" lang="es-ES" sz="2000" b="0" i="0" u="sng" strike="noStrike" cap="none" normalizeH="0" baseline="0" dirty="0" err="1" smtClean="0">
                <a:ln>
                  <a:noFill/>
                </a:ln>
                <a:solidFill>
                  <a:schemeClr val="tx1"/>
                </a:solidFill>
                <a:effectLst/>
                <a:latin typeface="+mj-lt"/>
                <a:ea typeface="Arial Unicode MS" pitchFamily="34" charset="-128"/>
              </a:rPr>
              <a:t>Basuco</a:t>
            </a:r>
            <a:r>
              <a:rPr kumimoji="0" lang="es-ES" sz="2000" b="0" i="0" strike="noStrike" cap="none" normalizeH="0" baseline="0" dirty="0" smtClean="0">
                <a:ln>
                  <a:noFill/>
                </a:ln>
                <a:solidFill>
                  <a:schemeClr val="tx1"/>
                </a:solidFill>
                <a:effectLst/>
                <a:latin typeface="+mj-lt"/>
                <a:ea typeface="Arial Unicode MS" pitchFamily="34" charset="-128"/>
              </a:rPr>
              <a:t>:</a:t>
            </a:r>
            <a:r>
              <a:rPr kumimoji="0" lang="es-ES" sz="2000" b="0" i="0" strike="noStrike" cap="none" normalizeH="0" dirty="0" smtClean="0">
                <a:ln>
                  <a:noFill/>
                </a:ln>
                <a:solidFill>
                  <a:schemeClr val="tx1"/>
                </a:solidFill>
                <a:effectLst/>
                <a:latin typeface="+mj-lt"/>
                <a:ea typeface="Arial Unicode MS" pitchFamily="34" charset="-128"/>
              </a:rPr>
              <a:t> </a:t>
            </a:r>
            <a:r>
              <a:rPr kumimoji="0" lang="es-ES" sz="2000" b="0" i="0" u="none" strike="noStrike" cap="none" normalizeH="0" baseline="0" dirty="0" smtClean="0">
                <a:ln>
                  <a:noFill/>
                </a:ln>
                <a:solidFill>
                  <a:schemeClr val="tx1"/>
                </a:solidFill>
                <a:effectLst/>
                <a:latin typeface="+mj-lt"/>
                <a:ea typeface="Arial Unicode MS" pitchFamily="34" charset="-128"/>
              </a:rPr>
              <a:t>Es la modalidad menos conocida, menos costosa y menos utilizada de consumir cocaína. Es una pasta producto de las hojas de coca mezcladas con hojas de marihuana o tabaco. Por ser la forma más barata, es la que se consume en Latinoamérica, los consumidores dicen que su sabor es parecido al de la gasolina; esto es porque no ha sufrido todo el proceso de fabricación de la cocaína pura y aún contiene plomo y subproductos del petróleo que además aumentan los riesgos de la droga.</a:t>
            </a:r>
            <a:endParaRPr kumimoji="0" lang="es-ES" sz="2000" b="0" i="0" u="none" strike="noStrike" cap="none" normalizeH="0" baseline="0" dirty="0" smtClean="0">
              <a:ln>
                <a:noFill/>
              </a:ln>
              <a:solidFill>
                <a:schemeClr val="tx1"/>
              </a:solidFill>
              <a:effectLst/>
              <a:latin typeface="+mj-lt"/>
            </a:endParaRPr>
          </a:p>
        </p:txBody>
      </p:sp>
      <p:pic>
        <p:nvPicPr>
          <p:cNvPr id="1026" name="Picture 2" descr="C:\Documents and Settings\Usuario\Escritorio\In+$C2$A9+Coca+leaf+Chunk$E2$84$A2.JPG"/>
          <p:cNvPicPr>
            <a:picLocks noChangeAspect="1" noChangeArrowheads="1"/>
          </p:cNvPicPr>
          <p:nvPr/>
        </p:nvPicPr>
        <p:blipFill>
          <a:blip r:embed="rId2"/>
          <a:srcRect/>
          <a:stretch>
            <a:fillRect/>
          </a:stretch>
        </p:blipFill>
        <p:spPr bwMode="auto">
          <a:xfrm>
            <a:off x="4738226" y="3643314"/>
            <a:ext cx="3981108" cy="3000396"/>
          </a:xfrm>
          <a:prstGeom prst="rect">
            <a:avLst/>
          </a:prstGeom>
          <a:noFill/>
        </p:spPr>
      </p:pic>
      <p:pic>
        <p:nvPicPr>
          <p:cNvPr id="1027" name="Picture 3" descr="C:\Documents and Settings\Usuario\Escritorio\basuco.jpg"/>
          <p:cNvPicPr>
            <a:picLocks noChangeAspect="1" noChangeArrowheads="1"/>
          </p:cNvPicPr>
          <p:nvPr/>
        </p:nvPicPr>
        <p:blipFill>
          <a:blip r:embed="rId3"/>
          <a:srcRect/>
          <a:stretch>
            <a:fillRect/>
          </a:stretch>
        </p:blipFill>
        <p:spPr bwMode="auto">
          <a:xfrm>
            <a:off x="500034" y="3643314"/>
            <a:ext cx="3913221" cy="293491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Patrones de Consumo </a:t>
            </a:r>
            <a:endParaRPr lang="es-ES" dirty="0"/>
          </a:p>
        </p:txBody>
      </p:sp>
      <p:sp>
        <p:nvSpPr>
          <p:cNvPr id="3" name="2 Marcador de contenido"/>
          <p:cNvSpPr>
            <a:spLocks noGrp="1"/>
          </p:cNvSpPr>
          <p:nvPr>
            <p:ph idx="1"/>
          </p:nvPr>
        </p:nvSpPr>
        <p:spPr/>
        <p:txBody>
          <a:bodyPr>
            <a:normAutofit fontScale="85000" lnSpcReduction="20000"/>
          </a:bodyPr>
          <a:lstStyle/>
          <a:p>
            <a:pPr algn="just"/>
            <a:r>
              <a:rPr lang="es-ES" u="sng" dirty="0" smtClean="0"/>
              <a:t>Uso experimental</a:t>
            </a:r>
            <a:r>
              <a:rPr lang="es-ES" dirty="0" smtClean="0"/>
              <a:t>: Es un patrón de consumo periódico común para todas las drogas psicoactivas no limitado a cocaína, siendo el consumo de cocaína una parte del proceso de la poli toxicomanía.</a:t>
            </a:r>
          </a:p>
          <a:p>
            <a:pPr algn="just">
              <a:buNone/>
            </a:pPr>
            <a:r>
              <a:rPr lang="es-ES" dirty="0" smtClean="0"/>
              <a:t> </a:t>
            </a:r>
          </a:p>
          <a:p>
            <a:pPr algn="just"/>
            <a:r>
              <a:rPr lang="es-ES" dirty="0" smtClean="0"/>
              <a:t> </a:t>
            </a:r>
            <a:r>
              <a:rPr lang="es-ES" u="sng" dirty="0" smtClean="0"/>
              <a:t>Uso recreativo</a:t>
            </a:r>
            <a:r>
              <a:rPr lang="es-ES" dirty="0" smtClean="0"/>
              <a:t>: Excluye al resto de los patrones de consumo. Los seguidores de este patrón se asemejan a los bebedores sociales y consumen la cocaína de manera controlada, y raramente derivan a un consumo más intenso; la utilizan generalmente como facilitador del contacto social y como estimulante.</a:t>
            </a:r>
          </a:p>
          <a:p>
            <a:pPr algn="just">
              <a:buNone/>
            </a:pPr>
            <a:r>
              <a:rPr lang="es-ES" dirty="0" smtClean="0"/>
              <a:t> </a:t>
            </a:r>
          </a:p>
          <a:p>
            <a:pPr algn="just"/>
            <a:r>
              <a:rPr lang="es-ES" u="sng" dirty="0" smtClean="0"/>
              <a:t>Uso circunstancial</a:t>
            </a:r>
            <a:r>
              <a:rPr lang="es-ES" dirty="0" smtClean="0"/>
              <a:t>: Consiste en consumir cocaína en determinadas ocasiones o situaciones particulares, excluyendo su uso en otras circunstancias distintas, p.ej. el soldado durante el combate.</a:t>
            </a:r>
          </a:p>
          <a:p>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714348" y="1285860"/>
            <a:ext cx="757242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
                <a:schemeClr val="accent3"/>
              </a:buClr>
              <a:buSzPct val="95000"/>
              <a:buFont typeface="Arial" pitchFamily="34" charset="0"/>
              <a:buChar char="•"/>
              <a:tabLst/>
            </a:pPr>
            <a:r>
              <a:rPr lang="es-ES" sz="2400" dirty="0" smtClean="0">
                <a:latin typeface="Calibri" pitchFamily="34" charset="0"/>
                <a:ea typeface="Times New Roman" pitchFamily="18" charset="0"/>
                <a:cs typeface="Times New Roman" pitchFamily="18" charset="0"/>
              </a:rPr>
              <a:t> </a:t>
            </a:r>
            <a:r>
              <a:rPr kumimoji="0" lang="es-ES" sz="2400" b="0"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Uso</a:t>
            </a:r>
            <a:r>
              <a:rPr kumimoji="0" lang="es-ES" sz="2400" b="0" i="0" u="sng" strike="noStrike" cap="none" normalizeH="0" dirty="0" smtClean="0">
                <a:ln>
                  <a:noFill/>
                </a:ln>
                <a:solidFill>
                  <a:schemeClr val="tx1"/>
                </a:solidFill>
                <a:effectLst/>
                <a:latin typeface="Calibri" pitchFamily="34" charset="0"/>
                <a:ea typeface="Times New Roman" pitchFamily="18" charset="0"/>
                <a:cs typeface="Times New Roman" pitchFamily="18" charset="0"/>
              </a:rPr>
              <a:t> </a:t>
            </a:r>
            <a:r>
              <a:rPr kumimoji="0" lang="es-ES" sz="2400" b="0"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intensificado</a:t>
            </a:r>
            <a:r>
              <a:rPr kumimoji="0" lang="es-E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Es un patrón de uso </a:t>
            </a:r>
            <a:r>
              <a:rPr kumimoji="0" lang="es-E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intranasal</a:t>
            </a:r>
            <a:r>
              <a:rPr kumimoji="0" lang="es-E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y de periodicidad diaria en cuantía, que normalmente no produce alteración del nivel de conciencia o problemas en el trabajo o relaciones sociales.</a:t>
            </a:r>
            <a:endParaRPr kumimoji="0" lang="es-ES"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s-ES"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
                <a:schemeClr val="accent3"/>
              </a:buClr>
              <a:buSzPct val="95000"/>
              <a:buFont typeface="Arial" pitchFamily="34" charset="0"/>
              <a:buChar char="•"/>
              <a:tabLst/>
            </a:pPr>
            <a:r>
              <a:rPr lang="es-ES" sz="2400" dirty="0" smtClean="0">
                <a:latin typeface="Calibri" pitchFamily="34" charset="0"/>
                <a:ea typeface="Times New Roman" pitchFamily="18" charset="0"/>
                <a:cs typeface="Times New Roman" pitchFamily="18" charset="0"/>
              </a:rPr>
              <a:t> </a:t>
            </a:r>
            <a:r>
              <a:rPr kumimoji="0" lang="es-ES" sz="2400" b="0"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Uso compulsivo</a:t>
            </a:r>
            <a:r>
              <a:rPr kumimoji="0" lang="es-E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La cocaína se convierte en el modelo organizador de la propia vida; las consecuencias negativas en la esfera personal psicofísica, social y profesional son muy visibles; la cantidad de cocaína consumida, la frecuencia y duración de uso y el coste económico que conllevan se incrementan de tal modo que el individuo no puede</a:t>
            </a:r>
            <a:r>
              <a:rPr lang="es-ES" sz="2400" dirty="0" smtClean="0">
                <a:latin typeface="Arial" pitchFamily="34" charset="0"/>
                <a:ea typeface="Times New Roman" pitchFamily="18" charset="0"/>
                <a:cs typeface="Times New Roman" pitchFamily="18" charset="0"/>
              </a:rPr>
              <a:t> </a:t>
            </a:r>
            <a:r>
              <a:rPr kumimoji="0" lang="es-E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controlar su propia situación.</a:t>
            </a:r>
            <a:endParaRPr kumimoji="0" lang="es-ES"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¿Cómo se instaura la dependencia?</a:t>
            </a:r>
            <a:endParaRPr lang="es-ES" dirty="0"/>
          </a:p>
        </p:txBody>
      </p:sp>
      <p:sp>
        <p:nvSpPr>
          <p:cNvPr id="5" name="4 Marcador de contenido"/>
          <p:cNvSpPr>
            <a:spLocks noGrp="1"/>
          </p:cNvSpPr>
          <p:nvPr>
            <p:ph idx="1"/>
          </p:nvPr>
        </p:nvSpPr>
        <p:spPr/>
        <p:txBody>
          <a:bodyPr>
            <a:normAutofit lnSpcReduction="10000"/>
          </a:bodyPr>
          <a:lstStyle/>
          <a:p>
            <a:pPr algn="just"/>
            <a:r>
              <a:rPr lang="es-ES" dirty="0" smtClean="0">
                <a:latin typeface="+mj-lt"/>
              </a:rPr>
              <a:t>En el proceso normal de comunicación, las neuronas liberan dopamina dentro de la sinapsis, donde se unen a los receptores de dopamina en las neuronas adyacentes. Normalmente, una proteína especializada llamada la transportadora de dopamina recicla la dopamina de vuelta a la neurona transmisora. Cuando se ha consumido cocaína , ésta se  adhiere a la transportadora de dopamina y bloquea el proceso normal de reciclaje, resultando en una acumulación de dopamina en la sinapsis, lo que contribuye a los efectos placenteros de la cocaína. </a:t>
            </a:r>
            <a:endParaRPr lang="es-ES" dirty="0">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Usuario\Escritorio\ACCION DE LA COCAINA EN EL CEREBRO.jpg"/>
          <p:cNvPicPr>
            <a:picLocks noChangeAspect="1" noChangeArrowheads="1"/>
          </p:cNvPicPr>
          <p:nvPr/>
        </p:nvPicPr>
        <p:blipFill>
          <a:blip r:embed="rId2"/>
          <a:srcRect/>
          <a:stretch>
            <a:fillRect/>
          </a:stretch>
        </p:blipFill>
        <p:spPr bwMode="auto">
          <a:xfrm>
            <a:off x="500034" y="1020432"/>
            <a:ext cx="8310602" cy="533752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0"/>
          </a:xfrm>
        </p:spPr>
        <p:txBody>
          <a:bodyPr/>
          <a:lstStyle/>
          <a:p>
            <a:r>
              <a:rPr lang="es-ES" dirty="0" smtClean="0"/>
              <a:t>Proceso de adicción</a:t>
            </a:r>
            <a:endParaRPr lang="es-ES" dirty="0"/>
          </a:p>
        </p:txBody>
      </p:sp>
      <p:sp>
        <p:nvSpPr>
          <p:cNvPr id="3" name="2 Marcador de contenido"/>
          <p:cNvSpPr>
            <a:spLocks noGrp="1"/>
          </p:cNvSpPr>
          <p:nvPr>
            <p:ph idx="1"/>
          </p:nvPr>
        </p:nvSpPr>
        <p:spPr>
          <a:xfrm>
            <a:off x="428596" y="1285860"/>
            <a:ext cx="8229600" cy="5357850"/>
          </a:xfrm>
        </p:spPr>
        <p:txBody>
          <a:bodyPr>
            <a:normAutofit/>
          </a:bodyPr>
          <a:lstStyle/>
          <a:p>
            <a:pPr algn="just"/>
            <a:r>
              <a:rPr lang="es-ES" sz="2000" b="1" dirty="0" smtClean="0">
                <a:latin typeface="+mj-lt"/>
              </a:rPr>
              <a:t>El adicto no es un vicioso sino que es un enfermo</a:t>
            </a:r>
            <a:r>
              <a:rPr lang="es-ES" sz="2000" dirty="0" smtClean="0">
                <a:latin typeface="+mj-lt"/>
              </a:rPr>
              <a:t>. En esta enfermedad influyen: la exposición a la droga, la vulnerabilidad individual en la cual participa evidentemente el componente genético y la personalidad del individuo; el ambiente social en el cual está integrado. Básicamente el proceso de adicción consta de 5 etapas:</a:t>
            </a:r>
          </a:p>
          <a:p>
            <a:pPr algn="just">
              <a:buNone/>
            </a:pPr>
            <a:endParaRPr lang="es-ES" sz="2000" dirty="0" smtClean="0">
              <a:latin typeface="+mj-lt"/>
            </a:endParaRPr>
          </a:p>
          <a:p>
            <a:pPr algn="just"/>
            <a:r>
              <a:rPr lang="es-ES" sz="2000" dirty="0" smtClean="0">
                <a:latin typeface="+mj-lt"/>
              </a:rPr>
              <a:t>ENAMORAMIENTO: Las primeras experiencias con las drogas suelen dejar una marca grabada. Si este primer contacto ha sido agradable, se produce un enamoramiento o atracción apasionada por volver a tomar la sustancia. Esta percepción distorsionada de la realidad, sin embargo, emociona, produce euforia y tranquiliza, lo que hace aumentar las probabilidades de que haya una nueva toma u ocasión de consumir.</a:t>
            </a:r>
          </a:p>
          <a:p>
            <a:pPr algn="just">
              <a:buNone/>
            </a:pPr>
            <a:endParaRPr lang="es-ES" sz="2000" dirty="0" smtClean="0">
              <a:latin typeface="+mj-lt"/>
            </a:endParaRPr>
          </a:p>
          <a:p>
            <a:pPr algn="just"/>
            <a:r>
              <a:rPr lang="es-ES" sz="2000" dirty="0" smtClean="0">
                <a:latin typeface="+mj-lt"/>
              </a:rPr>
              <a:t>LUNA DE MIEL: el futuro adicto experimenta todas las gratificaciones sin ninguna de las consecuencias negativas: siente que ejerce el control, que la toma es inofensiva y que él ejerce el control.</a:t>
            </a:r>
          </a:p>
          <a:p>
            <a:pPr algn="just"/>
            <a:endParaRPr lang="es-ES" sz="2000" dirty="0" smtClean="0">
              <a:latin typeface="+mj-lt"/>
            </a:endParaRPr>
          </a:p>
          <a:p>
            <a:pPr algn="just"/>
            <a:endParaRPr lang="es-ES" sz="2000" dirty="0" smtClean="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85720" y="1071546"/>
            <a:ext cx="8429684"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
                <a:schemeClr val="accent3"/>
              </a:buClr>
              <a:buSzTx/>
              <a:buFont typeface="Arial" pitchFamily="34" charset="0"/>
              <a:buChar char="•"/>
              <a:tabLst/>
            </a:pPr>
            <a:r>
              <a:rPr lang="es-ES" sz="2000" dirty="0" smtClean="0">
                <a:latin typeface="+mj-lt"/>
                <a:ea typeface="Times New Roman" pitchFamily="18" charset="0"/>
                <a:cs typeface="Arial" pitchFamily="34" charset="0"/>
              </a:rPr>
              <a:t> TRAICIÓN: </a:t>
            </a:r>
            <a:r>
              <a:rPr kumimoji="0" lang="es-ES" sz="2000" b="0" i="0" u="none" strike="noStrike" cap="none" normalizeH="0" baseline="0" dirty="0" smtClean="0">
                <a:ln>
                  <a:noFill/>
                </a:ln>
                <a:solidFill>
                  <a:schemeClr val="tx1"/>
                </a:solidFill>
                <a:effectLst/>
                <a:latin typeface="+mj-lt"/>
                <a:ea typeface="Times New Roman" pitchFamily="18" charset="0"/>
                <a:cs typeface="Arial" pitchFamily="34" charset="0"/>
              </a:rPr>
              <a:t>Además del deterioro sufrido en las principales esferas de la vida, es muy probable que el adicto esté realizando cosas que normalmente no haría para mantener su adicción (robar, mentir, etc...).</a:t>
            </a:r>
          </a:p>
          <a:p>
            <a:pPr marL="0" marR="0" lvl="0" indent="0" algn="just" defTabSz="914400" rtl="0" eaLnBrk="1" fontAlgn="base" latinLnBrk="0" hangingPunct="1">
              <a:lnSpc>
                <a:spcPct val="100000"/>
              </a:lnSpc>
              <a:spcBef>
                <a:spcPct val="0"/>
              </a:spcBef>
              <a:spcAft>
                <a:spcPct val="0"/>
              </a:spcAft>
              <a:buClr>
                <a:schemeClr val="accent3"/>
              </a:buClr>
              <a:buSzTx/>
              <a:tabLst/>
            </a:pPr>
            <a:endParaRPr kumimoji="0" lang="es-ES" sz="2000" b="0" i="0" u="none" strike="noStrike" cap="none" normalizeH="0" baseline="0" dirty="0" smtClean="0">
              <a:ln>
                <a:noFill/>
              </a:ln>
              <a:solidFill>
                <a:schemeClr val="tx1"/>
              </a:solidFill>
              <a:effectLst/>
              <a:latin typeface="+mj-lt"/>
              <a:ea typeface="Times New Roman" pitchFamily="18" charset="0"/>
              <a:cs typeface="Arial" pitchFamily="34" charset="0"/>
            </a:endParaRPr>
          </a:p>
          <a:p>
            <a:pPr algn="just">
              <a:buClr>
                <a:schemeClr val="accent3"/>
              </a:buClr>
              <a:buFont typeface="Arial" pitchFamily="34" charset="0"/>
              <a:buChar char="•"/>
            </a:pPr>
            <a:r>
              <a:rPr lang="es-ES" sz="2000" dirty="0" smtClean="0">
                <a:latin typeface="+mj-lt"/>
              </a:rPr>
              <a:t>EN LA RUINA: El adicto debe consumir cada vez más para evitar que los crecientes sentimientos y estados de ánimo negativos profundicen en su conciencia y para tratar de mantener los efectos positivos que cada vez son menores y de menor duración. Está desarrollando tolerancia y tiene que consumir no ya para obtener placer o alivio sino para evitar el malestar asociado al síndrome de abstinencia.</a:t>
            </a:r>
          </a:p>
          <a:p>
            <a:pPr algn="just">
              <a:buClr>
                <a:schemeClr val="accent3"/>
              </a:buClr>
            </a:pPr>
            <a:endParaRPr lang="es-ES" sz="2000" dirty="0" smtClean="0">
              <a:latin typeface="+mj-lt"/>
            </a:endParaRPr>
          </a:p>
          <a:p>
            <a:pPr algn="just">
              <a:buClr>
                <a:schemeClr val="accent3"/>
              </a:buClr>
              <a:buFont typeface="Arial" pitchFamily="34" charset="0"/>
              <a:buChar char="•"/>
            </a:pPr>
            <a:r>
              <a:rPr lang="es-ES" sz="2000" dirty="0" smtClean="0">
                <a:latin typeface="+mj-lt"/>
              </a:rPr>
              <a:t>APRISIONADOS: Con el tiempo, el adicto llega a un estado de desesperación en su relación con la sustancia y deja de lado todo lo demás. Se comporta cada vez de forma más impulsiva e incontrolada, está totalmente preso de la adicción. Esta etapa de la relación adictiva es un descenso a la desesperación y a la destrucción personal. </a:t>
            </a:r>
          </a:p>
          <a:p>
            <a:pPr algn="just">
              <a:buClr>
                <a:schemeClr val="accent3"/>
              </a:buClr>
              <a:buFont typeface="Arial" pitchFamily="34" charset="0"/>
              <a:buChar char="•"/>
            </a:pPr>
            <a:endParaRPr lang="es-ES" dirty="0" smtClean="0">
              <a:latin typeface="+mj-lt"/>
            </a:endParaRPr>
          </a:p>
          <a:p>
            <a:r>
              <a:rPr lang="es-ES" dirty="0" smtClean="0"/>
              <a:t/>
            </a:r>
            <a:br>
              <a:rPr lang="es-ES" dirty="0" smtClean="0"/>
            </a:br>
            <a:endParaRPr kumimoji="0" lang="es-ES"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Síndrome de abstinencia </a:t>
            </a:r>
            <a:endParaRPr lang="es-ES" dirty="0"/>
          </a:p>
        </p:txBody>
      </p:sp>
      <p:sp>
        <p:nvSpPr>
          <p:cNvPr id="3" name="2 Marcador de contenido"/>
          <p:cNvSpPr>
            <a:spLocks noGrp="1"/>
          </p:cNvSpPr>
          <p:nvPr>
            <p:ph idx="1"/>
          </p:nvPr>
        </p:nvSpPr>
        <p:spPr>
          <a:xfrm>
            <a:off x="428596" y="2643182"/>
            <a:ext cx="8229600" cy="3922412"/>
          </a:xfrm>
        </p:spPr>
        <p:txBody>
          <a:bodyPr/>
          <a:lstStyle/>
          <a:p>
            <a:r>
              <a:rPr lang="es-ES" dirty="0" smtClean="0"/>
              <a:t>La suspensión brusca de  la administración de cocaína da lugar a una sintomatología denominada síndrome de abstinencia que se divide en 3 etapas. Si se superan las tres fases sin llegar a recaer en el consumo de la sustancia se  conseguirá la abstinencia. </a:t>
            </a:r>
          </a:p>
          <a:p>
            <a:pPr>
              <a:buNone/>
            </a:pPr>
            <a:endParaRPr lang="es-E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nvGraphicFramePr>
        <p:xfrm>
          <a:off x="571472" y="1428736"/>
          <a:ext cx="7929618" cy="457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6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28677" name="Rectangle 5"/>
          <p:cNvSpPr>
            <a:spLocks noChangeArrowheads="1"/>
          </p:cNvSpPr>
          <p:nvPr/>
        </p:nvSpPr>
        <p:spPr bwMode="auto">
          <a:xfrm>
            <a:off x="0" y="2505074"/>
            <a:ext cx="91440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500034" y="357166"/>
          <a:ext cx="3571900" cy="628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2 Diagrama"/>
          <p:cNvGraphicFramePr/>
          <p:nvPr/>
        </p:nvGraphicFramePr>
        <p:xfrm>
          <a:off x="3929058" y="285728"/>
          <a:ext cx="4786346" cy="63579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0"/>
          </a:xfrm>
        </p:spPr>
        <p:txBody>
          <a:bodyPr>
            <a:normAutofit/>
          </a:bodyPr>
          <a:lstStyle/>
          <a:p>
            <a:r>
              <a:rPr lang="es-ES" dirty="0" smtClean="0"/>
              <a:t>Desintoxicación y rehabilitación</a:t>
            </a:r>
            <a:endParaRPr lang="es-ES" dirty="0"/>
          </a:p>
        </p:txBody>
      </p:sp>
      <p:sp>
        <p:nvSpPr>
          <p:cNvPr id="3" name="2 Marcador de contenido"/>
          <p:cNvSpPr>
            <a:spLocks noGrp="1"/>
          </p:cNvSpPr>
          <p:nvPr>
            <p:ph idx="1"/>
          </p:nvPr>
        </p:nvSpPr>
        <p:spPr>
          <a:xfrm>
            <a:off x="457200" y="1428736"/>
            <a:ext cx="8229600" cy="5429264"/>
          </a:xfrm>
        </p:spPr>
        <p:txBody>
          <a:bodyPr>
            <a:noAutofit/>
          </a:bodyPr>
          <a:lstStyle/>
          <a:p>
            <a:pPr algn="just"/>
            <a:r>
              <a:rPr lang="es-ES" sz="1800" dirty="0" smtClean="0">
                <a:latin typeface="+mj-lt"/>
              </a:rPr>
              <a:t>La primera instancia para lograr con éxito un proceso de desintoxicación y rehabilitación es la aceptación por parte del adicto a su situación. Ya  que la adicción impide ver con claridad lo que está pasando, la necesidad de consumir se vuelve más importante, o simplemente no se quiere salir de la situación. Concientizarse de las condiciones en las que se está por parte del adicto, es el primer paso, y quizás el más importante en el tratamiento.</a:t>
            </a:r>
          </a:p>
          <a:p>
            <a:pPr algn="just">
              <a:buNone/>
            </a:pPr>
            <a:endParaRPr lang="es-ES" sz="1800" dirty="0" smtClean="0">
              <a:latin typeface="+mj-lt"/>
            </a:endParaRPr>
          </a:p>
          <a:p>
            <a:pPr algn="just"/>
            <a:r>
              <a:rPr lang="es-ES" sz="1800" dirty="0" smtClean="0">
                <a:latin typeface="+mj-lt"/>
              </a:rPr>
              <a:t>Tener la voluntad y las fuerzas para emprender tal camino. Es fundamental el apoyo por parte de familiares y amigos, para dejar la dependencia y la adicción. El período de desintoxicación de la cocaína, es el más duro. Las opciones de desintoxicación pueden variar según los pacientes. </a:t>
            </a:r>
          </a:p>
          <a:p>
            <a:pPr algn="just">
              <a:buNone/>
            </a:pPr>
            <a:endParaRPr lang="es-ES" sz="1800" dirty="0" smtClean="0">
              <a:latin typeface="+mj-lt"/>
            </a:endParaRPr>
          </a:p>
          <a:p>
            <a:pPr algn="just"/>
            <a:r>
              <a:rPr lang="es-ES" sz="1800" dirty="0" smtClean="0">
                <a:latin typeface="+mj-lt"/>
              </a:rPr>
              <a:t>Luego del período de desintoxicación, se presenta las instancias de rehabilitación, el estado de no consumo se tiene que mantener. Las opciones más habituales y eficaces, se presentan mediante las terapias, y, en los casos en donde se crea pertinente tanto por parte del médico como por parte del paciente, se puede acompañar por fármacos, que ayuden a recuperar las zonas dañadas por las toxinas y por el abuso.</a:t>
            </a:r>
          </a:p>
          <a:p>
            <a:endParaRPr lang="es-ES" sz="1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357166"/>
            <a:ext cx="8229600" cy="1143000"/>
          </a:xfrm>
        </p:spPr>
        <p:txBody>
          <a:bodyPr>
            <a:normAutofit/>
          </a:bodyPr>
          <a:lstStyle/>
          <a:p>
            <a:r>
              <a:rPr lang="es-ES" dirty="0" smtClean="0"/>
              <a:t>Narcotráfico</a:t>
            </a:r>
            <a:endParaRPr lang="es-ES" dirty="0"/>
          </a:p>
        </p:txBody>
      </p:sp>
      <p:sp>
        <p:nvSpPr>
          <p:cNvPr id="3" name="2 Marcador de contenido"/>
          <p:cNvSpPr>
            <a:spLocks noGrp="1"/>
          </p:cNvSpPr>
          <p:nvPr>
            <p:ph idx="1"/>
          </p:nvPr>
        </p:nvSpPr>
        <p:spPr>
          <a:xfrm>
            <a:off x="457200" y="1643050"/>
            <a:ext cx="8229600" cy="4929222"/>
          </a:xfrm>
        </p:spPr>
        <p:txBody>
          <a:bodyPr>
            <a:normAutofit fontScale="85000" lnSpcReduction="20000"/>
          </a:bodyPr>
          <a:lstStyle/>
          <a:p>
            <a:pPr algn="just"/>
            <a:r>
              <a:rPr lang="es-ES" dirty="0" smtClean="0">
                <a:latin typeface="+mj-lt"/>
              </a:rPr>
              <a:t>El narcotráfico es una industria ilegal mundial que consiste en el cultivo, manufactura, distribución y venta de drogas ilegales. </a:t>
            </a:r>
          </a:p>
          <a:p>
            <a:pPr algn="just">
              <a:buNone/>
            </a:pPr>
            <a:endParaRPr lang="es-ES" dirty="0" smtClean="0">
              <a:latin typeface="+mj-lt"/>
            </a:endParaRPr>
          </a:p>
          <a:p>
            <a:pPr algn="just"/>
            <a:r>
              <a:rPr lang="es-ES" dirty="0" smtClean="0">
                <a:latin typeface="+mj-lt"/>
              </a:rPr>
              <a:t>La drogadicción  acarrea importantes consecuencias sociales: crimen, violencia, corrupción, marginación. Por ello, la mayoría de los países del mundo prohíben la producción, distribución y venta de esas sustancias. Como consecuencia, se ha formado un mercado ilegal de sustancias estupefacientes y psicotrópicas, que produce enormes beneficios económicos.</a:t>
            </a:r>
          </a:p>
          <a:p>
            <a:pPr algn="just">
              <a:buNone/>
            </a:pPr>
            <a:endParaRPr lang="es-ES" dirty="0" smtClean="0">
              <a:latin typeface="+mj-lt"/>
            </a:endParaRPr>
          </a:p>
          <a:p>
            <a:pPr algn="just"/>
            <a:r>
              <a:rPr lang="es-ES" dirty="0" smtClean="0">
                <a:latin typeface="+mj-lt"/>
              </a:rPr>
              <a:t>Existen 3 tipos de tráfico según el medio de transporte; el aéreo, el marítimo y el terrestre, aunque en los últimos años se ha unido uno más, el tráfico a través de humanos, lo que se denominan </a:t>
            </a:r>
            <a:r>
              <a:rPr lang="es-ES" dirty="0" err="1" smtClean="0">
                <a:latin typeface="+mj-lt"/>
              </a:rPr>
              <a:t>narcomulas</a:t>
            </a:r>
            <a:r>
              <a:rPr lang="es-ES" dirty="0" smtClean="0">
                <a:latin typeface="+mj-lt"/>
              </a:rPr>
              <a:t> </a:t>
            </a:r>
            <a:r>
              <a:rPr lang="es-ES" dirty="0" err="1" smtClean="0">
                <a:latin typeface="+mj-lt"/>
              </a:rPr>
              <a:t>intraorgánica</a:t>
            </a:r>
            <a:r>
              <a:rPr lang="es-ES" dirty="0" smtClean="0">
                <a:latin typeface="+mj-lt"/>
              </a:rPr>
              <a:t>. La droga se introduce en el estómago del individuo en forma de dediles, con el riesgo añadido de que si se rompen en el interior del cuerpo, pueden producir la muerte del traficante por absorción de esa droga.</a:t>
            </a:r>
          </a:p>
          <a:p>
            <a:pPr algn="just"/>
            <a:endParaRPr lang="es-ES" dirty="0" smtClean="0">
              <a:latin typeface="+mj-lt"/>
            </a:endParaRPr>
          </a:p>
          <a:p>
            <a:pPr algn="just"/>
            <a:endParaRPr lang="es-ES" dirty="0" smtClean="0">
              <a:latin typeface="+mj-lt"/>
            </a:endParaRPr>
          </a:p>
          <a:p>
            <a:pPr algn="just"/>
            <a:endParaRPr lang="es-ES" dirty="0" smtClean="0">
              <a:latin typeface="+mj-lt"/>
            </a:endParaRPr>
          </a:p>
          <a:p>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Formas de camuflar cocaína </a:t>
            </a:r>
            <a:endParaRPr lang="es-ES" dirty="0"/>
          </a:p>
        </p:txBody>
      </p:sp>
      <p:sp>
        <p:nvSpPr>
          <p:cNvPr id="3" name="2 Marcador de contenido"/>
          <p:cNvSpPr>
            <a:spLocks noGrp="1"/>
          </p:cNvSpPr>
          <p:nvPr>
            <p:ph idx="1"/>
          </p:nvPr>
        </p:nvSpPr>
        <p:spPr/>
        <p:txBody>
          <a:bodyPr/>
          <a:lstStyle/>
          <a:p>
            <a:pPr algn="just"/>
            <a:r>
              <a:rPr lang="es-ES" dirty="0" smtClean="0"/>
              <a:t>En raquetas, pelotas de béisbol, en cubiertas de enciclopedias, en repisas de madera, forradas al abdomen de mujeres o en condones introducidos en sus vaginas, en fundas de café, en pescados, mariscos, en forma de </a:t>
            </a:r>
            <a:r>
              <a:rPr lang="es-ES" dirty="0" err="1" smtClean="0"/>
              <a:t>capsuleros</a:t>
            </a:r>
            <a:r>
              <a:rPr lang="es-ES" dirty="0" smtClean="0"/>
              <a:t>, en los caños de las bicicletas, en las ruedas de los tractores, en las figuras de pesebres, en cámaras llenas de tiburones congelados rellenos de cocaína, en mosquitos, carbón vegetal , zapatillas, en el yeso de una fractura, en frascos de colonia, etc.</a:t>
            </a:r>
            <a:endParaRPr lang="es-E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cocaina-bombones.jpg"/>
          <p:cNvPicPr>
            <a:picLocks noGrp="1" noChangeAspect="1"/>
          </p:cNvPicPr>
          <p:nvPr>
            <p:ph sz="half" idx="1"/>
          </p:nvPr>
        </p:nvPicPr>
        <p:blipFill>
          <a:blip r:embed="rId2"/>
          <a:stretch>
            <a:fillRect/>
          </a:stretch>
        </p:blipFill>
        <p:spPr>
          <a:xfrm>
            <a:off x="0" y="357166"/>
            <a:ext cx="4846323" cy="4572032"/>
          </a:xfrm>
        </p:spPr>
      </p:pic>
      <p:pic>
        <p:nvPicPr>
          <p:cNvPr id="6" name="5 Marcador de contenido" descr="vajilla-de-cocaina--300x350.jpg"/>
          <p:cNvPicPr>
            <a:picLocks noGrp="1" noChangeAspect="1"/>
          </p:cNvPicPr>
          <p:nvPr>
            <p:ph sz="half" idx="2"/>
          </p:nvPr>
        </p:nvPicPr>
        <p:blipFill>
          <a:blip r:embed="rId3"/>
          <a:stretch>
            <a:fillRect/>
          </a:stretch>
        </p:blipFill>
        <p:spPr>
          <a:xfrm>
            <a:off x="5000628" y="2071678"/>
            <a:ext cx="3873286" cy="4518834"/>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cocaina6.jpg"/>
          <p:cNvPicPr>
            <a:picLocks noGrp="1" noChangeAspect="1"/>
          </p:cNvPicPr>
          <p:nvPr>
            <p:ph sz="half" idx="1"/>
          </p:nvPr>
        </p:nvPicPr>
        <p:blipFill>
          <a:blip r:embed="rId2"/>
          <a:stretch>
            <a:fillRect/>
          </a:stretch>
        </p:blipFill>
        <p:spPr>
          <a:xfrm>
            <a:off x="214282" y="214290"/>
            <a:ext cx="4660673" cy="3571900"/>
          </a:xfrm>
        </p:spPr>
      </p:pic>
      <p:pic>
        <p:nvPicPr>
          <p:cNvPr id="6" name="5 Marcador de contenido" descr="cocaina_camuflada_botellas_colonia.jpg"/>
          <p:cNvPicPr>
            <a:picLocks noGrp="1" noChangeAspect="1"/>
          </p:cNvPicPr>
          <p:nvPr>
            <p:ph sz="half" idx="2"/>
          </p:nvPr>
        </p:nvPicPr>
        <p:blipFill>
          <a:blip r:embed="rId3"/>
          <a:stretch>
            <a:fillRect/>
          </a:stretch>
        </p:blipFill>
        <p:spPr>
          <a:xfrm>
            <a:off x="3357554" y="3857628"/>
            <a:ext cx="5500726" cy="2785288"/>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cocainay.jpg"/>
          <p:cNvPicPr>
            <a:picLocks noGrp="1" noChangeAspect="1"/>
          </p:cNvPicPr>
          <p:nvPr>
            <p:ph sz="half" idx="1"/>
          </p:nvPr>
        </p:nvPicPr>
        <p:blipFill>
          <a:blip r:embed="rId2"/>
          <a:stretch>
            <a:fillRect/>
          </a:stretch>
        </p:blipFill>
        <p:spPr>
          <a:xfrm>
            <a:off x="285720" y="357166"/>
            <a:ext cx="4786346" cy="4714908"/>
          </a:xfrm>
        </p:spPr>
      </p:pic>
      <p:pic>
        <p:nvPicPr>
          <p:cNvPr id="6" name="5 Marcador de contenido" descr="j.jpg"/>
          <p:cNvPicPr>
            <a:picLocks noGrp="1" noChangeAspect="1"/>
          </p:cNvPicPr>
          <p:nvPr>
            <p:ph sz="half" idx="2"/>
          </p:nvPr>
        </p:nvPicPr>
        <p:blipFill>
          <a:blip r:embed="rId3"/>
          <a:stretch>
            <a:fillRect/>
          </a:stretch>
        </p:blipFill>
        <p:spPr>
          <a:xfrm>
            <a:off x="4286248" y="3577956"/>
            <a:ext cx="4643438" cy="2994316"/>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Pablo Escobar</a:t>
            </a:r>
            <a:endParaRPr lang="es-ES" dirty="0"/>
          </a:p>
        </p:txBody>
      </p:sp>
      <p:sp>
        <p:nvSpPr>
          <p:cNvPr id="4" name="3 Marcador de contenido"/>
          <p:cNvSpPr>
            <a:spLocks noGrp="1"/>
          </p:cNvSpPr>
          <p:nvPr>
            <p:ph sz="half" idx="2"/>
          </p:nvPr>
        </p:nvSpPr>
        <p:spPr>
          <a:xfrm>
            <a:off x="3643306" y="1920084"/>
            <a:ext cx="5043494" cy="4937916"/>
          </a:xfrm>
        </p:spPr>
        <p:txBody>
          <a:bodyPr>
            <a:normAutofit/>
          </a:bodyPr>
          <a:lstStyle/>
          <a:p>
            <a:pPr algn="just"/>
            <a:r>
              <a:rPr lang="es-ES" sz="1800" dirty="0" smtClean="0">
                <a:latin typeface="+mj-lt"/>
              </a:rPr>
              <a:t>Fue el más poderoso narcotraficante colombiano  conocido. También ejerció como político y fue elegido Senador suplente para el congreso de la República de Colombia en 1982. </a:t>
            </a:r>
          </a:p>
          <a:p>
            <a:pPr algn="just"/>
            <a:r>
              <a:rPr lang="es-ES" sz="1800" dirty="0" smtClean="0">
                <a:latin typeface="+mj-lt"/>
              </a:rPr>
              <a:t>Las autoridades colombianas lo vinculan  al asesinato de más de 4 000 personas. Organizó y financió una  extensa red de sicarios.</a:t>
            </a:r>
          </a:p>
          <a:p>
            <a:pPr algn="just"/>
            <a:r>
              <a:rPr lang="es-ES" sz="1800" dirty="0" smtClean="0">
                <a:latin typeface="+mj-lt"/>
              </a:rPr>
              <a:t>Su fortuna era tal que se situó entre las 10 personas más ricas del mundo.</a:t>
            </a:r>
          </a:p>
          <a:p>
            <a:pPr algn="just"/>
            <a:r>
              <a:rPr lang="es-ES" sz="1800" dirty="0" smtClean="0">
                <a:latin typeface="+mj-lt"/>
              </a:rPr>
              <a:t>Se adueñó de pistas, rutas, laboratorios y monopolizó el comercio ilegal desde la producción hasta el consumo.</a:t>
            </a:r>
          </a:p>
          <a:p>
            <a:pPr algn="just"/>
            <a:r>
              <a:rPr lang="es-ES" sz="1800" dirty="0" smtClean="0">
                <a:latin typeface="+mj-lt"/>
              </a:rPr>
              <a:t>Impulsó su conocida ley de "plata o plomo", por la cual muchos miembros del gobierno, policía y militares colombianos o aceptaban el dinero o los mataban a balazos.</a:t>
            </a:r>
          </a:p>
          <a:p>
            <a:pPr algn="just"/>
            <a:endParaRPr lang="es-ES" sz="1800" dirty="0" smtClean="0">
              <a:latin typeface="+mj-lt"/>
            </a:endParaRPr>
          </a:p>
          <a:p>
            <a:pPr algn="just"/>
            <a:endParaRPr lang="es-ES" sz="1800" dirty="0" smtClean="0">
              <a:latin typeface="+mj-lt"/>
            </a:endParaRPr>
          </a:p>
          <a:p>
            <a:pPr algn="just"/>
            <a:endParaRPr lang="es-ES" sz="1800" dirty="0" smtClean="0">
              <a:latin typeface="+mj-lt"/>
            </a:endParaRPr>
          </a:p>
        </p:txBody>
      </p:sp>
      <p:pic>
        <p:nvPicPr>
          <p:cNvPr id="5" name="Imaxe 1" descr="Traqueticopabloescobar.png">
            <a:hlinkClick r:id="rId2"/>
          </p:cNvPr>
          <p:cNvPicPr>
            <a:picLocks noGrp="1"/>
          </p:cNvPicPr>
          <p:nvPr>
            <p:ph sz="half" idx="1"/>
          </p:nvPr>
        </p:nvPicPr>
        <p:blipFill>
          <a:blip r:embed="rId3" cstate="print"/>
          <a:srcRect/>
          <a:stretch>
            <a:fillRect/>
          </a:stretch>
        </p:blipFill>
        <p:spPr bwMode="auto">
          <a:xfrm>
            <a:off x="642910" y="1928802"/>
            <a:ext cx="2899546" cy="4433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71472" y="928670"/>
            <a:ext cx="7715304" cy="5632311"/>
          </a:xfrm>
          <a:prstGeom prst="rect">
            <a:avLst/>
          </a:prstGeom>
        </p:spPr>
        <p:txBody>
          <a:bodyPr wrap="square">
            <a:spAutoFit/>
          </a:bodyPr>
          <a:lstStyle/>
          <a:p>
            <a:pPr marL="342900" indent="-342900" algn="just">
              <a:buClr>
                <a:schemeClr val="accent3"/>
              </a:buClr>
              <a:buSzPct val="95000"/>
              <a:buFont typeface="Arial" pitchFamily="34" charset="0"/>
              <a:buChar char="•"/>
            </a:pPr>
            <a:r>
              <a:rPr lang="es-ES" sz="2000" dirty="0" smtClean="0">
                <a:latin typeface="+mj-lt"/>
              </a:rPr>
              <a:t>Fue dueño de una de las haciendas más extensas de Colombia, poseía helicópteros, motos, lanchas y varias avionetas para transportar la droga a través de la difícil geografía colombiana.</a:t>
            </a:r>
          </a:p>
          <a:p>
            <a:pPr marL="342900" indent="-342900" algn="just">
              <a:buClr>
                <a:schemeClr val="accent3"/>
              </a:buClr>
              <a:buSzPct val="95000"/>
              <a:buFont typeface="Arial" pitchFamily="34" charset="0"/>
              <a:buChar char="•"/>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En 1983 fue expulsado del movimiento político y denunciado por el entonces Ministro de justicia Rodrigo Lara Bonilla, a quien presuntamente mandó asesinar en 1984. Este periodo pasó a la historia como el narcoterrorismo. </a:t>
            </a:r>
          </a:p>
          <a:p>
            <a:pPr marL="342900" indent="-342900" algn="just">
              <a:buClr>
                <a:schemeClr val="accent3"/>
              </a:buClr>
              <a:buSzPct val="95000"/>
              <a:buFont typeface="Arial" pitchFamily="34" charset="0"/>
              <a:buChar char="•"/>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Entre sus crímenes más notorios está el haber hecho estallar el Vuelo 203 de  Avianca en pleno vuelo, para matar al entonces candidato César Gaviria (quien no subió al avión por consejo de sus asesores), con un saldo de 107 muertos.</a:t>
            </a:r>
          </a:p>
          <a:p>
            <a:pPr marL="342900" indent="-342900" algn="just">
              <a:buClr>
                <a:schemeClr val="accent3"/>
              </a:buClr>
              <a:buSzPct val="95000"/>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Se entregó a la justicia colombiana en junio de 1991 con la condición de no ser extraditado y fue enviado bajo sus peticiones a una cárcel de lujo, donde siguió delinquiendo y matando. </a:t>
            </a:r>
          </a:p>
          <a:p>
            <a:pPr marL="342900" indent="-342900" algn="just">
              <a:buClr>
                <a:schemeClr val="accent3"/>
              </a:buClr>
              <a:buSzPct val="95000"/>
              <a:buFont typeface="Arial" pitchFamily="34" charset="0"/>
              <a:buChar char="•"/>
            </a:pPr>
            <a:endParaRPr lang="es-ES" sz="2000" dirty="0">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57224" y="889844"/>
            <a:ext cx="7786742" cy="5940088"/>
          </a:xfrm>
          <a:prstGeom prst="rect">
            <a:avLst/>
          </a:prstGeom>
        </p:spPr>
        <p:txBody>
          <a:bodyPr wrap="square">
            <a:spAutoFit/>
          </a:bodyPr>
          <a:lstStyle/>
          <a:p>
            <a:pPr marL="342900" indent="-342900" algn="just">
              <a:buClr>
                <a:schemeClr val="accent3"/>
              </a:buClr>
              <a:buSzPct val="95000"/>
              <a:buFont typeface="Arial" pitchFamily="34" charset="0"/>
              <a:buChar char="•"/>
            </a:pPr>
            <a:r>
              <a:rPr lang="es-ES" sz="2000" dirty="0" smtClean="0">
                <a:latin typeface="+mj-lt"/>
              </a:rPr>
              <a:t>Se entregó a la justicia colombiana en junio de 1991 con la condición de no ser extraditado y fue enviado bajo sus peticiones a una cárcel de lujo, donde siguió delinquiendo y matando. </a:t>
            </a:r>
          </a:p>
          <a:p>
            <a:pPr marL="342900" indent="-342900" algn="just">
              <a:buClr>
                <a:schemeClr val="accent3"/>
              </a:buClr>
              <a:buSzPct val="95000"/>
              <a:buFont typeface="Arial" pitchFamily="34" charset="0"/>
              <a:buChar char="•"/>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El 20 de julio de 1992 se fuga tranquilamente tras haberse enterado de que iba a ser trasladado de prisión.</a:t>
            </a:r>
          </a:p>
          <a:p>
            <a:pPr marL="342900" indent="-342900" algn="just">
              <a:buClr>
                <a:schemeClr val="accent3"/>
              </a:buClr>
              <a:buSzPct val="95000"/>
              <a:buFont typeface="Arial" pitchFamily="34" charset="0"/>
              <a:buChar char="•"/>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Tras llevar prácticamente un año fugado, las autoridades colombianas crearon el "Bloque de Búsqueda", un cuerpo conformado por la Policía Nacional, el ejército y los cuerpos antidroga de Estados Unidos.</a:t>
            </a:r>
          </a:p>
          <a:p>
            <a:pPr marL="342900" indent="-342900" algn="just">
              <a:buClr>
                <a:schemeClr val="accent3"/>
              </a:buClr>
              <a:buSzPct val="95000"/>
              <a:buFont typeface="Arial" pitchFamily="34" charset="0"/>
              <a:buChar char="•"/>
            </a:pPr>
            <a:endParaRPr lang="es-ES" sz="2000" dirty="0" smtClean="0">
              <a:latin typeface="+mj-lt"/>
            </a:endParaRPr>
          </a:p>
          <a:p>
            <a:pPr marL="342900" indent="-342900" algn="just">
              <a:buClr>
                <a:schemeClr val="accent3"/>
              </a:buClr>
              <a:buSzPct val="95000"/>
              <a:buFont typeface="Arial" pitchFamily="34" charset="0"/>
              <a:buChar char="•"/>
            </a:pPr>
            <a:r>
              <a:rPr lang="es-ES" sz="2000" dirty="0" smtClean="0">
                <a:latin typeface="+mj-lt"/>
              </a:rPr>
              <a:t>El 2 de diciembre de 1993 el Bloque rastreó dos llamadas que hizo a su hijo, al estar acorralado intentó escapar pero  no pudo.</a:t>
            </a:r>
          </a:p>
          <a:p>
            <a:pPr marL="342900" indent="-342900" algn="just">
              <a:buClr>
                <a:schemeClr val="accent3"/>
              </a:buClr>
              <a:buSzPct val="95000"/>
            </a:pPr>
            <a:r>
              <a:rPr lang="es-ES" sz="2000" dirty="0" smtClean="0">
                <a:latin typeface="+mj-lt"/>
              </a:rPr>
              <a:t> </a:t>
            </a:r>
          </a:p>
          <a:p>
            <a:pPr marL="342900" indent="-342900" algn="just">
              <a:buClr>
                <a:schemeClr val="accent3"/>
              </a:buClr>
              <a:buSzPct val="95000"/>
              <a:buFont typeface="Arial" pitchFamily="34" charset="0"/>
              <a:buChar char="•"/>
            </a:pPr>
            <a:r>
              <a:rPr lang="es-ES" sz="2000" dirty="0" smtClean="0">
                <a:latin typeface="+mj-lt"/>
              </a:rPr>
              <a:t>La muerte de Escobar generó distintas reacciones: su familia y sus protegidos lloraron su muerte, mientras la prensa y el gobierno lo consideraron un trofeo en la lucha contra las drogas y el principio del fin del tráfico de estupefacientes, lo cual no fue así.</a:t>
            </a:r>
          </a:p>
          <a:p>
            <a:pPr marL="342900" indent="-342900" algn="just">
              <a:buClr>
                <a:schemeClr val="accent3"/>
              </a:buClr>
              <a:buSzPct val="95000"/>
              <a:buFont typeface="Arial" pitchFamily="34" charset="0"/>
              <a:buChar char="•"/>
            </a:pPr>
            <a:endParaRPr lang="es-ES" sz="2000" dirty="0" smtClean="0">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571480"/>
            <a:ext cx="8229600" cy="1143000"/>
          </a:xfrm>
        </p:spPr>
        <p:txBody>
          <a:bodyPr>
            <a:normAutofit fontScale="90000"/>
          </a:bodyPr>
          <a:lstStyle/>
          <a:p>
            <a:r>
              <a:rPr lang="es-ES" dirty="0" smtClean="0"/>
              <a:t>Ministerio de Sanidad y Consumo</a:t>
            </a:r>
            <a:endParaRPr lang="es-ES" dirty="0"/>
          </a:p>
        </p:txBody>
      </p:sp>
      <p:sp>
        <p:nvSpPr>
          <p:cNvPr id="3" name="2 Marcador de contenido"/>
          <p:cNvSpPr>
            <a:spLocks noGrp="1"/>
          </p:cNvSpPr>
          <p:nvPr>
            <p:ph idx="1"/>
          </p:nvPr>
        </p:nvSpPr>
        <p:spPr/>
        <p:txBody>
          <a:bodyPr>
            <a:normAutofit fontScale="85000" lnSpcReduction="20000"/>
          </a:bodyPr>
          <a:lstStyle/>
          <a:p>
            <a:pPr algn="just"/>
            <a:r>
              <a:rPr lang="es-ES" dirty="0" smtClean="0">
                <a:latin typeface="+mj-lt"/>
              </a:rPr>
              <a:t>El consumo de cocaína en nuestro país se ha convertido en una importante fuente de preocupación para las autoridades sanitarias. España es, junto a Estados Unidos y el Reino Unido, uno de los países del mundo donde el consumo de cocaína está más extendido.</a:t>
            </a:r>
          </a:p>
          <a:p>
            <a:pPr algn="just">
              <a:buNone/>
            </a:pPr>
            <a:r>
              <a:rPr lang="es-ES" dirty="0" smtClean="0">
                <a:latin typeface="+mj-lt"/>
              </a:rPr>
              <a:t> </a:t>
            </a:r>
          </a:p>
          <a:p>
            <a:pPr algn="just"/>
            <a:r>
              <a:rPr lang="es-ES" dirty="0" smtClean="0">
                <a:latin typeface="+mj-lt"/>
              </a:rPr>
              <a:t>Los motivos  de consumo más frecuentes para los estudiantes de entre 14 y 18 años son de tipo experimental y lúdico.</a:t>
            </a:r>
          </a:p>
          <a:p>
            <a:pPr algn="just">
              <a:buNone/>
            </a:pPr>
            <a:endParaRPr lang="es-ES" dirty="0" smtClean="0">
              <a:latin typeface="+mj-lt"/>
            </a:endParaRPr>
          </a:p>
          <a:p>
            <a:pPr algn="just"/>
            <a:r>
              <a:rPr lang="es-ES" dirty="0" smtClean="0">
                <a:latin typeface="+mj-lt"/>
              </a:rPr>
              <a:t>El 25 de septiembre de 2007 bajo el lema Cocaína, ¿se lo vas a dar todo?, el Ministerio de Sanidad y Consumo lanzó una nueva campaña informativa para prevenir el consumo de cocaína entre los más jóvenes  dirigida a los adolescentes y jóvenes de entre 14 y 25 años con un objetivo claro: aumentar los niveles de percepción del riesgo que corren con el consumo de cocaína y, en consecuencia, lograr que descienda este consumo.</a:t>
            </a:r>
          </a:p>
          <a:p>
            <a:pPr algn="just"/>
            <a:endParaRPr lang="es-ES" dirty="0">
              <a:latin typeface="+mj-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48" y="857232"/>
            <a:ext cx="7858180" cy="923330"/>
          </a:xfrm>
          <a:prstGeom prst="rect">
            <a:avLst/>
          </a:prstGeom>
        </p:spPr>
        <p:txBody>
          <a:bodyPr wrap="square">
            <a:spAutoFit/>
          </a:bodyPr>
          <a:lstStyle/>
          <a:p>
            <a:pPr algn="just">
              <a:buClr>
                <a:schemeClr val="accent3"/>
              </a:buClr>
              <a:buSzPct val="95000"/>
              <a:buFont typeface="Arial" pitchFamily="34" charset="0"/>
              <a:buChar char="•"/>
            </a:pPr>
            <a:r>
              <a:rPr lang="es-ES" dirty="0" smtClean="0">
                <a:latin typeface="+mj-lt"/>
              </a:rPr>
              <a:t>La campaña relaciona la cocaína con el fracaso en diferentes aspectos cotidianos de la vida y la pérdida de amigos, estudios, familia, relaciones personales, trabajo, etc. </a:t>
            </a:r>
            <a:endParaRPr lang="es-ES" dirty="0">
              <a:latin typeface="+mj-lt"/>
            </a:endParaRPr>
          </a:p>
        </p:txBody>
      </p:sp>
      <p:pic>
        <p:nvPicPr>
          <p:cNvPr id="3" name="2 Imagen" descr="C:\Documents and Settings\Usuario\Escritorio\FOTOS TRABAJO Y VIDEO\cocaina1.jpg"/>
          <p:cNvPicPr/>
          <p:nvPr/>
        </p:nvPicPr>
        <p:blipFill>
          <a:blip r:embed="rId2"/>
          <a:srcRect/>
          <a:stretch>
            <a:fillRect/>
          </a:stretch>
        </p:blipFill>
        <p:spPr bwMode="auto">
          <a:xfrm>
            <a:off x="1428728" y="2000240"/>
            <a:ext cx="6215106" cy="45005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caina25.mpeg">
            <a:hlinkClick r:id="" action="ppaction://media"/>
          </p:cNvPr>
          <p:cNvPicPr>
            <a:picLocks noRot="1" noChangeAspect="1"/>
          </p:cNvPicPr>
          <p:nvPr>
            <a:videoFile r:link="rId1"/>
          </p:nvPr>
        </p:nvPicPr>
        <p:blipFill>
          <a:blip r:embed="rId3"/>
          <a:stretch>
            <a:fillRect/>
          </a:stretch>
        </p:blipFill>
        <p:spPr>
          <a:xfrm>
            <a:off x="1143000" y="684213"/>
            <a:ext cx="7000900" cy="56007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505</TotalTime>
  <Words>2820</Words>
  <Application>Microsoft Office PowerPoint</Application>
  <PresentationFormat>Presentación en pantalla (4:3)</PresentationFormat>
  <Paragraphs>196</Paragraphs>
  <Slides>41</Slides>
  <Notes>0</Notes>
  <HiddenSlides>0</HiddenSlides>
  <MMClips>2</MMClips>
  <ScaleCrop>false</ScaleCrop>
  <HeadingPairs>
    <vt:vector size="4" baseType="variant">
      <vt:variant>
        <vt:lpstr>Tema</vt:lpstr>
      </vt:variant>
      <vt:variant>
        <vt:i4>1</vt:i4>
      </vt:variant>
      <vt:variant>
        <vt:lpstr>Títulos de diapositiva</vt:lpstr>
      </vt:variant>
      <vt:variant>
        <vt:i4>41</vt:i4>
      </vt:variant>
    </vt:vector>
  </HeadingPairs>
  <TitlesOfParts>
    <vt:vector size="42" baseType="lpstr">
      <vt:lpstr>Flujo</vt:lpstr>
      <vt:lpstr>LA COCAÍNA</vt:lpstr>
      <vt:lpstr>Diapositiva 2</vt:lpstr>
      <vt:lpstr>Diapositiva 3</vt:lpstr>
      <vt:lpstr>Diapositiva 4</vt:lpstr>
      <vt:lpstr>Diapositiva 5</vt:lpstr>
      <vt:lpstr>Diapositiva 6</vt:lpstr>
      <vt:lpstr>Diapositiva 7</vt:lpstr>
      <vt:lpstr>¿Qué es la cocaína?</vt:lpstr>
      <vt:lpstr>Diapositiva 9</vt:lpstr>
      <vt:lpstr>Farmacocinética</vt:lpstr>
      <vt:lpstr>Efectos</vt:lpstr>
      <vt:lpstr>Diapositiva 12</vt:lpstr>
      <vt:lpstr>Diapositiva 13</vt:lpstr>
      <vt:lpstr>Farmacología</vt:lpstr>
      <vt:lpstr>Formas de abuso </vt:lpstr>
      <vt:lpstr>Diapositiva 16</vt:lpstr>
      <vt:lpstr>Diapositiva 17</vt:lpstr>
      <vt:lpstr>Diapositiva 18</vt:lpstr>
      <vt:lpstr>Diapositiva 19</vt:lpstr>
      <vt:lpstr>Diapositiva 20</vt:lpstr>
      <vt:lpstr>Patrones de Consumo </vt:lpstr>
      <vt:lpstr>Diapositiva 22</vt:lpstr>
      <vt:lpstr>¿Cómo se instaura la dependencia?</vt:lpstr>
      <vt:lpstr>Diapositiva 24</vt:lpstr>
      <vt:lpstr>Proceso de adicción</vt:lpstr>
      <vt:lpstr>Diapositiva 26</vt:lpstr>
      <vt:lpstr>Síndrome de abstinencia </vt:lpstr>
      <vt:lpstr>Diapositiva 28</vt:lpstr>
      <vt:lpstr>Diapositiva 29</vt:lpstr>
      <vt:lpstr>Desintoxicación y rehabilitación</vt:lpstr>
      <vt:lpstr>Narcotráfico</vt:lpstr>
      <vt:lpstr>Formas de camuflar cocaína </vt:lpstr>
      <vt:lpstr>Diapositiva 33</vt:lpstr>
      <vt:lpstr>Diapositiva 34</vt:lpstr>
      <vt:lpstr>Diapositiva 35</vt:lpstr>
      <vt:lpstr>Pablo Escobar</vt:lpstr>
      <vt:lpstr>Diapositiva 37</vt:lpstr>
      <vt:lpstr>Diapositiva 38</vt:lpstr>
      <vt:lpstr>Ministerio de Sanidad y Consumo</vt:lpstr>
      <vt:lpstr>Diapositiva 40</vt:lpstr>
      <vt:lpstr>Diapositiva 41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COCAÍNA</dc:title>
  <dc:creator>.</dc:creator>
  <cp:lastModifiedBy>.</cp:lastModifiedBy>
  <cp:revision>79</cp:revision>
  <dcterms:created xsi:type="dcterms:W3CDTF">2009-10-26T22:07:11Z</dcterms:created>
  <dcterms:modified xsi:type="dcterms:W3CDTF">2009-10-30T11:53:08Z</dcterms:modified>
</cp:coreProperties>
</file>