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5"/>
  </p:handoutMasterIdLst>
  <p:sldIdLst>
    <p:sldId id="267" r:id="rId2"/>
    <p:sldId id="265" r:id="rId3"/>
    <p:sldId id="273" r:id="rId4"/>
  </p:sldIdLst>
  <p:sldSz cx="6858000" cy="9906000" type="A4"/>
  <p:notesSz cx="6784975" cy="9906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F669"/>
    <a:srgbClr val="70F83A"/>
    <a:srgbClr val="FF6600"/>
    <a:srgbClr val="EA36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1690" autoAdjust="0"/>
    <p:restoredTop sz="90929"/>
  </p:normalViewPr>
  <p:slideViewPr>
    <p:cSldViewPr snapToGrid="0">
      <p:cViewPr>
        <p:scale>
          <a:sx n="100" d="100"/>
          <a:sy n="100" d="100"/>
        </p:scale>
        <p:origin x="-546" y="510"/>
      </p:cViewPr>
      <p:guideLst>
        <p:guide orient="horz" pos="312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09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4925" y="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1070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4925" y="9410700"/>
            <a:ext cx="29400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F0CEC52C-A7A8-47DA-BFEC-C818D63DD95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62284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3076575"/>
            <a:ext cx="5829300" cy="212407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20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71DB55-139D-4E76-8666-509F57898B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3976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3E799D-8360-4F67-93B7-A5F8E3F5137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9027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886325" y="881063"/>
            <a:ext cx="1457325" cy="79248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514350" y="881063"/>
            <a:ext cx="4219575" cy="79248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9D3789-6BDC-4FEB-B3CD-3CFF42EA6E2D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75845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D9E869-27E7-4DA4-944B-7F17578948A2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43513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6365875"/>
            <a:ext cx="5829300" cy="19669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4198938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4C30C7-547E-4E8B-A4B3-0F384EC6B1B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86949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51435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862263"/>
            <a:ext cx="2838450" cy="5943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8FF238-D996-4FE0-AC67-51B1295610F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02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6875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217738"/>
            <a:ext cx="3030538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3141663"/>
            <a:ext cx="3030538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217738"/>
            <a:ext cx="3030537" cy="9239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3141663"/>
            <a:ext cx="3030537" cy="57070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D5465-56CB-442E-9053-2E22F136FC7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27816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EFD08-AEF5-4350-B9B7-CF355DA579D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962521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1700E0-13B5-451B-A74C-69F2CC5C28A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7881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93700"/>
            <a:ext cx="2255838" cy="16795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93700"/>
            <a:ext cx="3833812" cy="8455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2073275"/>
            <a:ext cx="2255838" cy="6775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E9FFF-2993-4D04-8F68-9542C892362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253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934200"/>
            <a:ext cx="4114800" cy="8191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85825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753350"/>
            <a:ext cx="4114800" cy="11620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859E9C-87C1-4206-83EB-FA9CD7830B3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52127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14350" y="881063"/>
            <a:ext cx="58293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título del patrón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14350" y="2862263"/>
            <a:ext cx="58293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1435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4938"/>
            <a:ext cx="217170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4938"/>
            <a:ext cx="1428750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charset="0"/>
                <a:cs typeface="+mn-cs"/>
              </a:defRPr>
            </a:lvl1pPr>
          </a:lstStyle>
          <a:p>
            <a:pPr>
              <a:defRPr/>
            </a:pPr>
            <a:fld id="{55F6D759-2CD2-43CA-AA75-B332F422F3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7" name="81 Grupo"/>
          <p:cNvGrpSpPr>
            <a:grpSpLocks/>
          </p:cNvGrpSpPr>
          <p:nvPr/>
        </p:nvGrpSpPr>
        <p:grpSpPr bwMode="auto">
          <a:xfrm>
            <a:off x="455613" y="2081213"/>
            <a:ext cx="6005512" cy="3043237"/>
            <a:chOff x="407988" y="1403350"/>
            <a:chExt cx="6005512" cy="3043238"/>
          </a:xfrm>
        </p:grpSpPr>
        <p:sp>
          <p:nvSpPr>
            <p:cNvPr id="1030" name="Text Box 1126"/>
            <p:cNvSpPr txBox="1">
              <a:spLocks noChangeArrowheads="1"/>
            </p:cNvSpPr>
            <p:nvPr/>
          </p:nvSpPr>
          <p:spPr bwMode="auto">
            <a:xfrm>
              <a:off x="458788" y="3671888"/>
              <a:ext cx="109537" cy="1841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1200" b="1">
                  <a:latin typeface="Arial" charset="0"/>
                </a:rPr>
                <a:t>B</a:t>
              </a:r>
              <a:endParaRPr lang="es-ES" altLang="es-ES" sz="1200" b="1">
                <a:latin typeface="Arial" charset="0"/>
              </a:endParaRPr>
            </a:p>
          </p:txBody>
        </p:sp>
        <p:sp>
          <p:nvSpPr>
            <p:cNvPr id="1031" name="Text Box 1126"/>
            <p:cNvSpPr txBox="1">
              <a:spLocks noChangeArrowheads="1"/>
            </p:cNvSpPr>
            <p:nvPr/>
          </p:nvSpPr>
          <p:spPr bwMode="auto">
            <a:xfrm>
              <a:off x="407988" y="1498600"/>
              <a:ext cx="1111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1200" b="1">
                  <a:latin typeface="Arial" charset="0"/>
                </a:rPr>
                <a:t>A</a:t>
              </a:r>
              <a:endParaRPr lang="es-ES" altLang="es-ES" sz="1200" b="1">
                <a:latin typeface="Arial" charset="0"/>
              </a:endParaRPr>
            </a:p>
          </p:txBody>
        </p:sp>
        <p:pic>
          <p:nvPicPr>
            <p:cNvPr id="1032" name="Picture 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0268"/>
            <a:stretch>
              <a:fillRect/>
            </a:stretch>
          </p:blipFill>
          <p:spPr bwMode="auto">
            <a:xfrm>
              <a:off x="614363" y="2068513"/>
              <a:ext cx="3348037" cy="5334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3" name="39 CuadroTexto"/>
            <p:cNvSpPr txBox="1">
              <a:spLocks noChangeArrowheads="1"/>
            </p:cNvSpPr>
            <p:nvPr/>
          </p:nvSpPr>
          <p:spPr bwMode="auto">
            <a:xfrm>
              <a:off x="755650" y="2114550"/>
              <a:ext cx="414338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  2</a:t>
              </a:r>
            </a:p>
          </p:txBody>
        </p:sp>
        <p:sp>
          <p:nvSpPr>
            <p:cNvPr id="1034" name="40 CuadroTexto"/>
            <p:cNvSpPr txBox="1">
              <a:spLocks noChangeArrowheads="1"/>
            </p:cNvSpPr>
            <p:nvPr/>
          </p:nvSpPr>
          <p:spPr bwMode="auto">
            <a:xfrm>
              <a:off x="2135188" y="2041525"/>
              <a:ext cx="271462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9</a:t>
              </a:r>
            </a:p>
          </p:txBody>
        </p:sp>
        <p:sp>
          <p:nvSpPr>
            <p:cNvPr id="1035" name="41 CuadroTexto"/>
            <p:cNvSpPr txBox="1">
              <a:spLocks noChangeArrowheads="1"/>
            </p:cNvSpPr>
            <p:nvPr/>
          </p:nvSpPr>
          <p:spPr bwMode="auto">
            <a:xfrm>
              <a:off x="2652713" y="2047875"/>
              <a:ext cx="269875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3</a:t>
              </a:r>
            </a:p>
          </p:txBody>
        </p:sp>
        <p:sp>
          <p:nvSpPr>
            <p:cNvPr id="1036" name="42 CuadroTexto"/>
            <p:cNvSpPr txBox="1">
              <a:spLocks noChangeArrowheads="1"/>
            </p:cNvSpPr>
            <p:nvPr/>
          </p:nvSpPr>
          <p:spPr bwMode="auto">
            <a:xfrm>
              <a:off x="784225" y="2028825"/>
              <a:ext cx="269875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 1</a:t>
              </a:r>
            </a:p>
          </p:txBody>
        </p:sp>
        <p:sp>
          <p:nvSpPr>
            <p:cNvPr id="1037" name="43 CuadroTexto"/>
            <p:cNvSpPr txBox="1">
              <a:spLocks noChangeArrowheads="1"/>
            </p:cNvSpPr>
            <p:nvPr/>
          </p:nvSpPr>
          <p:spPr bwMode="auto">
            <a:xfrm>
              <a:off x="771525" y="2203450"/>
              <a:ext cx="269875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 7</a:t>
              </a:r>
            </a:p>
          </p:txBody>
        </p:sp>
        <p:sp>
          <p:nvSpPr>
            <p:cNvPr id="1038" name="44 CuadroTexto"/>
            <p:cNvSpPr txBox="1">
              <a:spLocks noChangeArrowheads="1"/>
            </p:cNvSpPr>
            <p:nvPr/>
          </p:nvSpPr>
          <p:spPr bwMode="auto">
            <a:xfrm>
              <a:off x="552450" y="2276475"/>
              <a:ext cx="360363" cy="179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10</a:t>
              </a:r>
            </a:p>
          </p:txBody>
        </p:sp>
        <p:sp>
          <p:nvSpPr>
            <p:cNvPr id="1039" name="45 CuadroTexto"/>
            <p:cNvSpPr txBox="1">
              <a:spLocks noChangeArrowheads="1"/>
            </p:cNvSpPr>
            <p:nvPr/>
          </p:nvSpPr>
          <p:spPr bwMode="auto">
            <a:xfrm>
              <a:off x="1968500" y="2122488"/>
              <a:ext cx="271463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4</a:t>
              </a:r>
            </a:p>
          </p:txBody>
        </p:sp>
        <p:sp>
          <p:nvSpPr>
            <p:cNvPr id="1040" name="46 CuadroTexto"/>
            <p:cNvSpPr txBox="1">
              <a:spLocks noChangeArrowheads="1"/>
            </p:cNvSpPr>
            <p:nvPr/>
          </p:nvSpPr>
          <p:spPr bwMode="auto">
            <a:xfrm>
              <a:off x="2886075" y="2125663"/>
              <a:ext cx="26987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5</a:t>
              </a:r>
            </a:p>
          </p:txBody>
        </p:sp>
        <p:sp>
          <p:nvSpPr>
            <p:cNvPr id="1041" name="47 CuadroTexto"/>
            <p:cNvSpPr txBox="1">
              <a:spLocks noChangeArrowheads="1"/>
            </p:cNvSpPr>
            <p:nvPr/>
          </p:nvSpPr>
          <p:spPr bwMode="auto">
            <a:xfrm>
              <a:off x="2979738" y="2205038"/>
              <a:ext cx="26987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6</a:t>
              </a:r>
            </a:p>
          </p:txBody>
        </p:sp>
        <p:sp>
          <p:nvSpPr>
            <p:cNvPr id="1042" name="48 CuadroTexto"/>
            <p:cNvSpPr txBox="1">
              <a:spLocks noChangeArrowheads="1"/>
            </p:cNvSpPr>
            <p:nvPr/>
          </p:nvSpPr>
          <p:spPr bwMode="auto">
            <a:xfrm>
              <a:off x="2978150" y="2281238"/>
              <a:ext cx="271463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8</a:t>
              </a:r>
            </a:p>
          </p:txBody>
        </p:sp>
        <p:sp>
          <p:nvSpPr>
            <p:cNvPr id="1043" name="49 CuadroTexto"/>
            <p:cNvSpPr txBox="1">
              <a:spLocks noChangeArrowheads="1"/>
            </p:cNvSpPr>
            <p:nvPr/>
          </p:nvSpPr>
          <p:spPr bwMode="auto">
            <a:xfrm>
              <a:off x="2935288" y="2357438"/>
              <a:ext cx="461962" cy="17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11</a:t>
              </a:r>
            </a:p>
          </p:txBody>
        </p:sp>
        <p:sp>
          <p:nvSpPr>
            <p:cNvPr id="1044" name="50 CuadroTexto"/>
            <p:cNvSpPr txBox="1">
              <a:spLocks noChangeArrowheads="1"/>
            </p:cNvSpPr>
            <p:nvPr/>
          </p:nvSpPr>
          <p:spPr bwMode="auto">
            <a:xfrm>
              <a:off x="1468438" y="2357438"/>
              <a:ext cx="354012" cy="179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12</a:t>
              </a:r>
            </a:p>
          </p:txBody>
        </p:sp>
        <p:sp>
          <p:nvSpPr>
            <p:cNvPr id="1045" name="51 CuadroTexto"/>
            <p:cNvSpPr txBox="1">
              <a:spLocks noChangeArrowheads="1"/>
            </p:cNvSpPr>
            <p:nvPr/>
          </p:nvSpPr>
          <p:spPr bwMode="auto">
            <a:xfrm>
              <a:off x="3771900" y="2354263"/>
              <a:ext cx="379413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13</a:t>
              </a:r>
            </a:p>
          </p:txBody>
        </p:sp>
        <p:sp>
          <p:nvSpPr>
            <p:cNvPr id="1046" name="54 CuadroTexto"/>
            <p:cNvSpPr txBox="1">
              <a:spLocks noChangeArrowheads="1"/>
            </p:cNvSpPr>
            <p:nvPr/>
          </p:nvSpPr>
          <p:spPr bwMode="auto">
            <a:xfrm>
              <a:off x="3771900" y="2439988"/>
              <a:ext cx="403225" cy="180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36000" tIns="36000" rIns="36000" bIns="3600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14</a:t>
              </a:r>
            </a:p>
          </p:txBody>
        </p:sp>
        <p:pic>
          <p:nvPicPr>
            <p:cNvPr id="1047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9383"/>
            <a:stretch>
              <a:fillRect/>
            </a:stretch>
          </p:blipFill>
          <p:spPr bwMode="auto">
            <a:xfrm>
              <a:off x="763588" y="4073525"/>
              <a:ext cx="3279775" cy="303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48" name="87 CuadroTexto"/>
            <p:cNvSpPr txBox="1">
              <a:spLocks noChangeArrowheads="1"/>
            </p:cNvSpPr>
            <p:nvPr/>
          </p:nvSpPr>
          <p:spPr bwMode="auto">
            <a:xfrm>
              <a:off x="1038225" y="4051300"/>
              <a:ext cx="269875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1</a:t>
              </a:r>
            </a:p>
          </p:txBody>
        </p:sp>
        <p:sp>
          <p:nvSpPr>
            <p:cNvPr id="1049" name="88 CuadroTexto"/>
            <p:cNvSpPr txBox="1">
              <a:spLocks noChangeArrowheads="1"/>
            </p:cNvSpPr>
            <p:nvPr/>
          </p:nvSpPr>
          <p:spPr bwMode="auto">
            <a:xfrm>
              <a:off x="1044575" y="4140200"/>
              <a:ext cx="269875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2</a:t>
              </a:r>
            </a:p>
          </p:txBody>
        </p:sp>
        <p:sp>
          <p:nvSpPr>
            <p:cNvPr id="1050" name="89 CuadroTexto"/>
            <p:cNvSpPr txBox="1">
              <a:spLocks noChangeArrowheads="1"/>
            </p:cNvSpPr>
            <p:nvPr/>
          </p:nvSpPr>
          <p:spPr bwMode="auto">
            <a:xfrm>
              <a:off x="1127125" y="4221163"/>
              <a:ext cx="269875" cy="200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700" b="1">
                  <a:latin typeface="Arial" charset="0"/>
                </a:rPr>
                <a:t>3</a:t>
              </a:r>
            </a:p>
          </p:txBody>
        </p:sp>
        <p:grpSp>
          <p:nvGrpSpPr>
            <p:cNvPr id="1051" name="116 Grupo"/>
            <p:cNvGrpSpPr>
              <a:grpSpLocks/>
            </p:cNvGrpSpPr>
            <p:nvPr/>
          </p:nvGrpSpPr>
          <p:grpSpPr bwMode="auto">
            <a:xfrm>
              <a:off x="571500" y="1403350"/>
              <a:ext cx="3484563" cy="574675"/>
              <a:chOff x="705927" y="832299"/>
              <a:chExt cx="3484974" cy="574068"/>
            </a:xfrm>
          </p:grpSpPr>
          <p:sp>
            <p:nvSpPr>
              <p:cNvPr id="1083" name="52 CuadroTexto"/>
              <p:cNvSpPr txBox="1">
                <a:spLocks noChangeArrowheads="1"/>
              </p:cNvSpPr>
              <p:nvPr/>
            </p:nvSpPr>
            <p:spPr bwMode="auto">
              <a:xfrm>
                <a:off x="1366908" y="832299"/>
                <a:ext cx="2196368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n-US" altLang="es-ES" sz="700" b="1">
                    <a:latin typeface="Arial" charset="0"/>
                  </a:rPr>
                  <a:t>Color key for aligment scores</a:t>
                </a:r>
              </a:p>
            </p:txBody>
          </p:sp>
          <p:sp>
            <p:nvSpPr>
              <p:cNvPr id="1084" name="60 CuadroTexto"/>
              <p:cNvSpPr txBox="1">
                <a:spLocks noChangeArrowheads="1"/>
              </p:cNvSpPr>
              <p:nvPr/>
            </p:nvSpPr>
            <p:spPr bwMode="auto">
              <a:xfrm>
                <a:off x="3780238" y="1219320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2500</a:t>
                </a:r>
              </a:p>
            </p:txBody>
          </p:sp>
          <p:sp>
            <p:nvSpPr>
              <p:cNvPr id="1085" name="55 CuadroTexto"/>
              <p:cNvSpPr txBox="1">
                <a:spLocks noChangeArrowheads="1"/>
              </p:cNvSpPr>
              <p:nvPr/>
            </p:nvSpPr>
            <p:spPr bwMode="auto">
              <a:xfrm>
                <a:off x="705927" y="1221701"/>
                <a:ext cx="28986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0</a:t>
                </a:r>
              </a:p>
            </p:txBody>
          </p:sp>
          <p:sp>
            <p:nvSpPr>
              <p:cNvPr id="1086" name="56 CuadroTexto"/>
              <p:cNvSpPr txBox="1">
                <a:spLocks noChangeArrowheads="1"/>
              </p:cNvSpPr>
              <p:nvPr/>
            </p:nvSpPr>
            <p:spPr bwMode="auto">
              <a:xfrm>
                <a:off x="1281469" y="1219320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500</a:t>
                </a:r>
              </a:p>
            </p:txBody>
          </p:sp>
          <p:sp>
            <p:nvSpPr>
              <p:cNvPr id="1087" name="57 CuadroTexto"/>
              <p:cNvSpPr txBox="1">
                <a:spLocks noChangeArrowheads="1"/>
              </p:cNvSpPr>
              <p:nvPr/>
            </p:nvSpPr>
            <p:spPr bwMode="auto">
              <a:xfrm>
                <a:off x="1902260" y="1221701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1000</a:t>
                </a:r>
              </a:p>
            </p:txBody>
          </p:sp>
          <p:sp>
            <p:nvSpPr>
              <p:cNvPr id="1088" name="58 CuadroTexto"/>
              <p:cNvSpPr txBox="1">
                <a:spLocks noChangeArrowheads="1"/>
              </p:cNvSpPr>
              <p:nvPr/>
            </p:nvSpPr>
            <p:spPr bwMode="auto">
              <a:xfrm>
                <a:off x="2532720" y="1221701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1500</a:t>
                </a:r>
              </a:p>
            </p:txBody>
          </p:sp>
          <p:sp>
            <p:nvSpPr>
              <p:cNvPr id="1089" name="59 CuadroTexto"/>
              <p:cNvSpPr txBox="1">
                <a:spLocks noChangeArrowheads="1"/>
              </p:cNvSpPr>
              <p:nvPr/>
            </p:nvSpPr>
            <p:spPr bwMode="auto">
              <a:xfrm>
                <a:off x="3172343" y="1221701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2000</a:t>
                </a:r>
              </a:p>
            </p:txBody>
          </p:sp>
          <p:sp>
            <p:nvSpPr>
              <p:cNvPr id="98" name="97 Rectángulo"/>
              <p:cNvSpPr/>
              <p:nvPr/>
            </p:nvSpPr>
            <p:spPr>
              <a:xfrm>
                <a:off x="847232" y="992467"/>
                <a:ext cx="639837" cy="8563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99" name="98 Rectángulo"/>
              <p:cNvSpPr/>
              <p:nvPr/>
            </p:nvSpPr>
            <p:spPr>
              <a:xfrm>
                <a:off x="847232" y="1090788"/>
                <a:ext cx="3197602" cy="114179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00" name="99 Rectángulo"/>
              <p:cNvSpPr/>
              <p:nvPr/>
            </p:nvSpPr>
            <p:spPr>
              <a:xfrm>
                <a:off x="1485482" y="992467"/>
                <a:ext cx="641426" cy="85634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01" name="100 Rectángulo"/>
              <p:cNvSpPr/>
              <p:nvPr/>
            </p:nvSpPr>
            <p:spPr>
              <a:xfrm>
                <a:off x="2125319" y="992467"/>
                <a:ext cx="641426" cy="85634"/>
              </a:xfrm>
              <a:prstGeom prst="rect">
                <a:avLst/>
              </a:prstGeom>
              <a:solidFill>
                <a:srgbClr val="70F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02" name="101 Rectángulo"/>
              <p:cNvSpPr/>
              <p:nvPr/>
            </p:nvSpPr>
            <p:spPr>
              <a:xfrm>
                <a:off x="2765158" y="992467"/>
                <a:ext cx="641426" cy="85634"/>
              </a:xfrm>
              <a:prstGeom prst="rect">
                <a:avLst/>
              </a:prstGeom>
              <a:solidFill>
                <a:srgbClr val="EA36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03" name="102 Rectángulo"/>
              <p:cNvSpPr/>
              <p:nvPr/>
            </p:nvSpPr>
            <p:spPr>
              <a:xfrm>
                <a:off x="3404995" y="992467"/>
                <a:ext cx="639838" cy="85634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096" name="103 CuadroTexto"/>
              <p:cNvSpPr txBox="1">
                <a:spLocks noChangeArrowheads="1"/>
              </p:cNvSpPr>
              <p:nvPr/>
            </p:nvSpPr>
            <p:spPr bwMode="auto">
              <a:xfrm>
                <a:off x="928675" y="939711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&lt;40</a:t>
                </a:r>
              </a:p>
            </p:txBody>
          </p:sp>
          <p:sp>
            <p:nvSpPr>
              <p:cNvPr id="1097" name="104 CuadroTexto"/>
              <p:cNvSpPr txBox="1">
                <a:spLocks noChangeArrowheads="1"/>
              </p:cNvSpPr>
              <p:nvPr/>
            </p:nvSpPr>
            <p:spPr bwMode="auto">
              <a:xfrm>
                <a:off x="1558862" y="939711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40-50</a:t>
                </a:r>
              </a:p>
            </p:txBody>
          </p:sp>
          <p:sp>
            <p:nvSpPr>
              <p:cNvPr id="1098" name="105 CuadroTexto"/>
              <p:cNvSpPr txBox="1">
                <a:spLocks noChangeArrowheads="1"/>
              </p:cNvSpPr>
              <p:nvPr/>
            </p:nvSpPr>
            <p:spPr bwMode="auto">
              <a:xfrm>
                <a:off x="2203704" y="939711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50-80</a:t>
                </a:r>
              </a:p>
            </p:txBody>
          </p:sp>
          <p:sp>
            <p:nvSpPr>
              <p:cNvPr id="1099" name="106 CuadroTexto"/>
              <p:cNvSpPr txBox="1">
                <a:spLocks noChangeArrowheads="1"/>
              </p:cNvSpPr>
              <p:nvPr/>
            </p:nvSpPr>
            <p:spPr bwMode="auto">
              <a:xfrm>
                <a:off x="2813990" y="939711"/>
                <a:ext cx="627006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80-200</a:t>
                </a:r>
              </a:p>
            </p:txBody>
          </p:sp>
          <p:sp>
            <p:nvSpPr>
              <p:cNvPr id="1100" name="107 CuadroTexto"/>
              <p:cNvSpPr txBox="1">
                <a:spLocks noChangeArrowheads="1"/>
              </p:cNvSpPr>
              <p:nvPr/>
            </p:nvSpPr>
            <p:spPr bwMode="auto">
              <a:xfrm>
                <a:off x="3454306" y="939711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&gt;=200</a:t>
                </a:r>
              </a:p>
            </p:txBody>
          </p:sp>
          <p:sp>
            <p:nvSpPr>
              <p:cNvPr id="1101" name="53 CuadroTexto"/>
              <p:cNvSpPr txBox="1">
                <a:spLocks noChangeArrowheads="1"/>
              </p:cNvSpPr>
              <p:nvPr/>
            </p:nvSpPr>
            <p:spPr bwMode="auto">
              <a:xfrm>
                <a:off x="1067974" y="1039263"/>
                <a:ext cx="2640735" cy="21521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800" b="1">
                    <a:latin typeface="Arial" charset="0"/>
                  </a:rPr>
                  <a:t>Query: </a:t>
                </a:r>
                <a:r>
                  <a:rPr lang="es-ES" altLang="es-ES" sz="800" b="1" i="1">
                    <a:latin typeface="Arial" charset="0"/>
                  </a:rPr>
                  <a:t>Sus Scrofa ankrd1</a:t>
                </a:r>
                <a:r>
                  <a:rPr lang="es-ES" altLang="es-ES" sz="800" b="1">
                    <a:latin typeface="Arial" charset="0"/>
                  </a:rPr>
                  <a:t> intron 8</a:t>
                </a:r>
              </a:p>
            </p:txBody>
          </p:sp>
          <p:cxnSp>
            <p:nvCxnSpPr>
              <p:cNvPr id="110" name="109 Conector recto"/>
              <p:cNvCxnSpPr/>
              <p:nvPr/>
            </p:nvCxnSpPr>
            <p:spPr>
              <a:xfrm rot="5400000">
                <a:off x="822653" y="1243819"/>
                <a:ext cx="53918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110 Conector recto"/>
              <p:cNvCxnSpPr/>
              <p:nvPr/>
            </p:nvCxnSpPr>
            <p:spPr>
              <a:xfrm rot="5400000">
                <a:off x="1449790" y="1243819"/>
                <a:ext cx="53918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2" name="111 Conector recto"/>
              <p:cNvCxnSpPr/>
              <p:nvPr/>
            </p:nvCxnSpPr>
            <p:spPr>
              <a:xfrm rot="5400000">
                <a:off x="2078515" y="1243819"/>
                <a:ext cx="53918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3" name="112 Conector recto"/>
              <p:cNvCxnSpPr/>
              <p:nvPr/>
            </p:nvCxnSpPr>
            <p:spPr>
              <a:xfrm rot="5400000">
                <a:off x="2707239" y="1243819"/>
                <a:ext cx="53918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113 Conector recto"/>
              <p:cNvCxnSpPr/>
              <p:nvPr/>
            </p:nvCxnSpPr>
            <p:spPr>
              <a:xfrm rot="5400000">
                <a:off x="3332787" y="1243819"/>
                <a:ext cx="53918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114 Conector recto"/>
              <p:cNvCxnSpPr/>
              <p:nvPr/>
            </p:nvCxnSpPr>
            <p:spPr>
              <a:xfrm rot="5400000">
                <a:off x="3956748" y="1243819"/>
                <a:ext cx="53918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52" name="146 Grupo"/>
            <p:cNvGrpSpPr>
              <a:grpSpLocks/>
            </p:cNvGrpSpPr>
            <p:nvPr/>
          </p:nvGrpSpPr>
          <p:grpSpPr bwMode="auto">
            <a:xfrm>
              <a:off x="652463" y="3659188"/>
              <a:ext cx="3340100" cy="466725"/>
              <a:chOff x="755262" y="4732778"/>
              <a:chExt cx="3339521" cy="466657"/>
            </a:xfrm>
          </p:grpSpPr>
          <p:sp>
            <p:nvSpPr>
              <p:cNvPr id="1057" name="120 CuadroTexto"/>
              <p:cNvSpPr txBox="1">
                <a:spLocks noChangeArrowheads="1"/>
              </p:cNvSpPr>
              <p:nvPr/>
            </p:nvSpPr>
            <p:spPr bwMode="auto">
              <a:xfrm>
                <a:off x="755262" y="5014769"/>
                <a:ext cx="289864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0</a:t>
                </a:r>
              </a:p>
            </p:txBody>
          </p:sp>
          <p:sp>
            <p:nvSpPr>
              <p:cNvPr id="1058" name="121 CuadroTexto"/>
              <p:cNvSpPr txBox="1">
                <a:spLocks noChangeArrowheads="1"/>
              </p:cNvSpPr>
              <p:nvPr/>
            </p:nvSpPr>
            <p:spPr bwMode="auto">
              <a:xfrm>
                <a:off x="1106457" y="5014769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20</a:t>
                </a:r>
              </a:p>
            </p:txBody>
          </p:sp>
          <p:sp>
            <p:nvSpPr>
              <p:cNvPr id="1059" name="122 CuadroTexto"/>
              <p:cNvSpPr txBox="1">
                <a:spLocks noChangeArrowheads="1"/>
              </p:cNvSpPr>
              <p:nvPr/>
            </p:nvSpPr>
            <p:spPr bwMode="auto">
              <a:xfrm>
                <a:off x="1578451" y="5014769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40</a:t>
                </a:r>
              </a:p>
            </p:txBody>
          </p:sp>
          <p:sp>
            <p:nvSpPr>
              <p:cNvPr id="1060" name="123 CuadroTexto"/>
              <p:cNvSpPr txBox="1">
                <a:spLocks noChangeArrowheads="1"/>
              </p:cNvSpPr>
              <p:nvPr/>
            </p:nvSpPr>
            <p:spPr bwMode="auto">
              <a:xfrm>
                <a:off x="2050445" y="5014769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60</a:t>
                </a:r>
              </a:p>
            </p:txBody>
          </p:sp>
          <p:sp>
            <p:nvSpPr>
              <p:cNvPr id="1061" name="124 CuadroTexto"/>
              <p:cNvSpPr txBox="1">
                <a:spLocks noChangeArrowheads="1"/>
              </p:cNvSpPr>
              <p:nvPr/>
            </p:nvSpPr>
            <p:spPr bwMode="auto">
              <a:xfrm>
                <a:off x="3466429" y="5014769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120</a:t>
                </a:r>
              </a:p>
            </p:txBody>
          </p:sp>
          <p:sp>
            <p:nvSpPr>
              <p:cNvPr id="126" name="125 Rectángulo"/>
              <p:cNvSpPr/>
              <p:nvPr/>
            </p:nvSpPr>
            <p:spPr>
              <a:xfrm>
                <a:off x="896525" y="4786745"/>
                <a:ext cx="639652" cy="8412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27" name="126 Rectángulo"/>
              <p:cNvSpPr/>
              <p:nvPr/>
            </p:nvSpPr>
            <p:spPr>
              <a:xfrm>
                <a:off x="896525" y="4883569"/>
                <a:ext cx="3198258" cy="114283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28" name="127 Rectángulo"/>
              <p:cNvSpPr/>
              <p:nvPr/>
            </p:nvSpPr>
            <p:spPr>
              <a:xfrm>
                <a:off x="1534589" y="4786745"/>
                <a:ext cx="641239" cy="8412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29" name="128 Rectángulo"/>
              <p:cNvSpPr/>
              <p:nvPr/>
            </p:nvSpPr>
            <p:spPr>
              <a:xfrm>
                <a:off x="2174241" y="4786745"/>
                <a:ext cx="641239" cy="84126"/>
              </a:xfrm>
              <a:prstGeom prst="rect">
                <a:avLst/>
              </a:prstGeom>
              <a:solidFill>
                <a:srgbClr val="70F83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30" name="129 Rectángulo"/>
              <p:cNvSpPr/>
              <p:nvPr/>
            </p:nvSpPr>
            <p:spPr>
              <a:xfrm>
                <a:off x="2813892" y="4786745"/>
                <a:ext cx="641239" cy="84126"/>
              </a:xfrm>
              <a:prstGeom prst="rect">
                <a:avLst/>
              </a:prstGeom>
              <a:solidFill>
                <a:srgbClr val="EA36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31" name="130 Rectángulo"/>
              <p:cNvSpPr/>
              <p:nvPr/>
            </p:nvSpPr>
            <p:spPr>
              <a:xfrm>
                <a:off x="3453544" y="4786745"/>
                <a:ext cx="641239" cy="84126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068" name="131 CuadroTexto"/>
              <p:cNvSpPr txBox="1">
                <a:spLocks noChangeArrowheads="1"/>
              </p:cNvSpPr>
              <p:nvPr/>
            </p:nvSpPr>
            <p:spPr bwMode="auto">
              <a:xfrm>
                <a:off x="978010" y="4732778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&lt;40</a:t>
                </a:r>
              </a:p>
            </p:txBody>
          </p:sp>
          <p:sp>
            <p:nvSpPr>
              <p:cNvPr id="1069" name="132 CuadroTexto"/>
              <p:cNvSpPr txBox="1">
                <a:spLocks noChangeArrowheads="1"/>
              </p:cNvSpPr>
              <p:nvPr/>
            </p:nvSpPr>
            <p:spPr bwMode="auto">
              <a:xfrm>
                <a:off x="1608197" y="4732778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40-50</a:t>
                </a:r>
              </a:p>
            </p:txBody>
          </p:sp>
          <p:sp>
            <p:nvSpPr>
              <p:cNvPr id="1070" name="133 CuadroTexto"/>
              <p:cNvSpPr txBox="1">
                <a:spLocks noChangeArrowheads="1"/>
              </p:cNvSpPr>
              <p:nvPr/>
            </p:nvSpPr>
            <p:spPr bwMode="auto">
              <a:xfrm>
                <a:off x="2253039" y="4732778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50-80</a:t>
                </a:r>
              </a:p>
            </p:txBody>
          </p:sp>
          <p:sp>
            <p:nvSpPr>
              <p:cNvPr id="1071" name="134 CuadroTexto"/>
              <p:cNvSpPr txBox="1">
                <a:spLocks noChangeArrowheads="1"/>
              </p:cNvSpPr>
              <p:nvPr/>
            </p:nvSpPr>
            <p:spPr bwMode="auto">
              <a:xfrm>
                <a:off x="2863325" y="4732778"/>
                <a:ext cx="627006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80-200</a:t>
                </a:r>
              </a:p>
            </p:txBody>
          </p:sp>
          <p:sp>
            <p:nvSpPr>
              <p:cNvPr id="1072" name="135 CuadroTexto"/>
              <p:cNvSpPr txBox="1">
                <a:spLocks noChangeArrowheads="1"/>
              </p:cNvSpPr>
              <p:nvPr/>
            </p:nvSpPr>
            <p:spPr bwMode="auto">
              <a:xfrm>
                <a:off x="3503641" y="4732778"/>
                <a:ext cx="484022" cy="2000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700" b="1">
                    <a:solidFill>
                      <a:schemeClr val="bg1"/>
                    </a:solidFill>
                    <a:latin typeface="Arial" charset="0"/>
                  </a:rPr>
                  <a:t>&gt;=200</a:t>
                </a:r>
              </a:p>
            </p:txBody>
          </p:sp>
          <p:sp>
            <p:nvSpPr>
              <p:cNvPr id="1073" name="136 CuadroTexto"/>
              <p:cNvSpPr txBox="1">
                <a:spLocks noChangeArrowheads="1"/>
              </p:cNvSpPr>
              <p:nvPr/>
            </p:nvSpPr>
            <p:spPr bwMode="auto">
              <a:xfrm>
                <a:off x="1113910" y="4832330"/>
                <a:ext cx="2640735" cy="2154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800" b="1">
                    <a:latin typeface="Arial" charset="0"/>
                  </a:rPr>
                  <a:t>Query: </a:t>
                </a:r>
                <a:r>
                  <a:rPr lang="es-ES" altLang="es-ES" sz="800" b="1" i="1">
                    <a:latin typeface="Arial" charset="0"/>
                  </a:rPr>
                  <a:t>Sus Scrofa ankrd1</a:t>
                </a:r>
                <a:r>
                  <a:rPr lang="es-ES" altLang="es-ES" sz="800" b="1">
                    <a:latin typeface="Arial" charset="0"/>
                  </a:rPr>
                  <a:t> intron 7</a:t>
                </a:r>
              </a:p>
            </p:txBody>
          </p:sp>
          <p:cxnSp>
            <p:nvCxnSpPr>
              <p:cNvPr id="138" name="137 Conector recto"/>
              <p:cNvCxnSpPr/>
              <p:nvPr/>
            </p:nvCxnSpPr>
            <p:spPr>
              <a:xfrm rot="5400000">
                <a:off x="871922" y="5036741"/>
                <a:ext cx="53967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138 Conector recto"/>
              <p:cNvCxnSpPr/>
              <p:nvPr/>
            </p:nvCxnSpPr>
            <p:spPr>
              <a:xfrm rot="5400000">
                <a:off x="1333804" y="5036741"/>
                <a:ext cx="53967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139 Conector recto"/>
              <p:cNvCxnSpPr/>
              <p:nvPr/>
            </p:nvCxnSpPr>
            <p:spPr>
              <a:xfrm rot="5400000">
                <a:off x="1794099" y="5036741"/>
                <a:ext cx="53967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140 Conector recto"/>
              <p:cNvCxnSpPr/>
              <p:nvPr/>
            </p:nvCxnSpPr>
            <p:spPr>
              <a:xfrm rot="5400000">
                <a:off x="2255982" y="5036741"/>
                <a:ext cx="53967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141 Conector recto"/>
              <p:cNvCxnSpPr/>
              <p:nvPr/>
            </p:nvCxnSpPr>
            <p:spPr>
              <a:xfrm rot="5400000">
                <a:off x="2716277" y="5036741"/>
                <a:ext cx="53967" cy="1587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142 Conector recto"/>
              <p:cNvCxnSpPr/>
              <p:nvPr/>
            </p:nvCxnSpPr>
            <p:spPr>
              <a:xfrm rot="5400000">
                <a:off x="3178159" y="5036741"/>
                <a:ext cx="53967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80" name="144 CuadroTexto"/>
              <p:cNvSpPr txBox="1">
                <a:spLocks noChangeArrowheads="1"/>
              </p:cNvSpPr>
              <p:nvPr/>
            </p:nvSpPr>
            <p:spPr bwMode="auto">
              <a:xfrm>
                <a:off x="2522439" y="5014769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80</a:t>
                </a:r>
              </a:p>
            </p:txBody>
          </p:sp>
          <p:sp>
            <p:nvSpPr>
              <p:cNvPr id="1081" name="145 CuadroTexto"/>
              <p:cNvSpPr txBox="1">
                <a:spLocks noChangeArrowheads="1"/>
              </p:cNvSpPr>
              <p:nvPr/>
            </p:nvSpPr>
            <p:spPr bwMode="auto">
              <a:xfrm>
                <a:off x="2994433" y="5014769"/>
                <a:ext cx="410663" cy="18466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algn="ctr" eaLnBrk="1" hangingPunct="1"/>
                <a:r>
                  <a:rPr lang="es-ES" altLang="es-ES" sz="600" b="1">
                    <a:latin typeface="Arial" charset="0"/>
                  </a:rPr>
                  <a:t>100</a:t>
                </a:r>
              </a:p>
            </p:txBody>
          </p:sp>
          <p:cxnSp>
            <p:nvCxnSpPr>
              <p:cNvPr id="144" name="143 Conector recto"/>
              <p:cNvCxnSpPr/>
              <p:nvPr/>
            </p:nvCxnSpPr>
            <p:spPr>
              <a:xfrm rot="5400000">
                <a:off x="3638454" y="5036741"/>
                <a:ext cx="53967" cy="158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3" name="152 Rectángulo"/>
            <p:cNvSpPr/>
            <p:nvPr/>
          </p:nvSpPr>
          <p:spPr>
            <a:xfrm>
              <a:off x="2097088" y="2001837"/>
              <a:ext cx="431800" cy="4603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4" name="153 CuadroTexto"/>
            <p:cNvSpPr txBox="1">
              <a:spLocks noChangeArrowheads="1"/>
            </p:cNvSpPr>
            <p:nvPr/>
          </p:nvSpPr>
          <p:spPr bwMode="auto">
            <a:xfrm>
              <a:off x="2209800" y="1916113"/>
              <a:ext cx="371475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600" b="1">
                  <a:latin typeface="Arial" charset="0"/>
                </a:rPr>
                <a:t>DD36</a:t>
              </a:r>
            </a:p>
          </p:txBody>
        </p:sp>
        <p:sp>
          <p:nvSpPr>
            <p:cNvPr id="156" name="155 Rectángulo"/>
            <p:cNvSpPr/>
            <p:nvPr/>
          </p:nvSpPr>
          <p:spPr>
            <a:xfrm>
              <a:off x="709613" y="2001837"/>
              <a:ext cx="1179512" cy="46038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56" name="156 CuadroTexto"/>
            <p:cNvSpPr txBox="1">
              <a:spLocks noChangeArrowheads="1"/>
            </p:cNvSpPr>
            <p:nvPr/>
          </p:nvSpPr>
          <p:spPr bwMode="auto">
            <a:xfrm>
              <a:off x="1122363" y="1916113"/>
              <a:ext cx="373062" cy="920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600" b="1">
                  <a:latin typeface="Arial" charset="0"/>
                </a:rPr>
                <a:t>DD159</a:t>
              </a:r>
            </a:p>
          </p:txBody>
        </p:sp>
        <p:graphicFrame>
          <p:nvGraphicFramePr>
            <p:cNvPr id="1026" name="Object 19"/>
            <p:cNvGraphicFramePr>
              <a:graphicFrameLocks noChangeAspect="1"/>
            </p:cNvGraphicFramePr>
            <p:nvPr/>
          </p:nvGraphicFramePr>
          <p:xfrm>
            <a:off x="4070350" y="1420813"/>
            <a:ext cx="2343150" cy="30257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08" name="Worksheet" r:id="rId5" imgW="4433142" imgH="5722508" progId="Excel.Sheet.8">
                    <p:embed/>
                  </p:oleObj>
                </mc:Choice>
                <mc:Fallback>
                  <p:oleObj name="Worksheet" r:id="rId5" imgW="4433142" imgH="5722508" progId="Excel.Sheet.8">
                    <p:embed/>
                    <p:pic>
                      <p:nvPicPr>
                        <p:cNvPr id="0" name="Object 1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070350" y="1420813"/>
                          <a:ext cx="2343150" cy="302577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028" name="Text Box 1126"/>
          <p:cNvSpPr txBox="1">
            <a:spLocks noChangeArrowheads="1"/>
          </p:cNvSpPr>
          <p:nvPr/>
        </p:nvSpPr>
        <p:spPr bwMode="auto">
          <a:xfrm>
            <a:off x="1804988" y="596900"/>
            <a:ext cx="30321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s-ES" sz="2000" b="1">
                <a:latin typeface="Arial" charset="0"/>
              </a:rPr>
              <a:t>Supplementary Materials</a:t>
            </a:r>
          </a:p>
        </p:txBody>
      </p:sp>
      <p:sp>
        <p:nvSpPr>
          <p:cNvPr id="1029" name="Text Box 1126"/>
          <p:cNvSpPr txBox="1">
            <a:spLocks noChangeArrowheads="1"/>
          </p:cNvSpPr>
          <p:nvPr/>
        </p:nvSpPr>
        <p:spPr bwMode="auto">
          <a:xfrm>
            <a:off x="492125" y="5553075"/>
            <a:ext cx="5972175" cy="191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s-ES" sz="1400" b="1"/>
              <a:t>Supplementary Fig. 1. Results of BLAST searches for the intron 7 and 8 of the pig </a:t>
            </a:r>
            <a:r>
              <a:rPr lang="en-US" altLang="es-ES" sz="1400" b="1" i="1"/>
              <a:t>ankrd1</a:t>
            </a:r>
            <a:r>
              <a:rPr lang="en-US" altLang="es-ES" sz="1400" b="1"/>
              <a:t> gene against the NCBI EST database.</a:t>
            </a:r>
            <a:r>
              <a:rPr lang="en-US" altLang="es-ES" sz="1400"/>
              <a:t> Pig </a:t>
            </a:r>
            <a:r>
              <a:rPr lang="en-US" altLang="es-ES" sz="1400" i="1"/>
              <a:t>ankrd1</a:t>
            </a:r>
            <a:r>
              <a:rPr lang="en-US" altLang="es-ES" sz="1400"/>
              <a:t> intron 8 (</a:t>
            </a:r>
            <a:r>
              <a:rPr lang="en-US" altLang="es-ES" sz="1400" b="1"/>
              <a:t>A</a:t>
            </a:r>
            <a:r>
              <a:rPr lang="en-US" altLang="es-ES" sz="1400"/>
              <a:t>) and intron 7 (</a:t>
            </a:r>
            <a:r>
              <a:rPr lang="en-US" altLang="es-ES" sz="1400" b="1"/>
              <a:t>B</a:t>
            </a:r>
            <a:r>
              <a:rPr lang="en-US" altLang="es-ES" sz="1400"/>
              <a:t>) sequences were used as queries. For each query, the alignment score graph (left) and summary table (right) are shown. </a:t>
            </a:r>
            <a:r>
              <a:rPr lang="en-US" altLang="es-ES" sz="1400" b="1"/>
              <a:t>A</a:t>
            </a:r>
            <a:r>
              <a:rPr lang="en-US" altLang="es-ES" sz="1400"/>
              <a:t> - From 14 ESTs with similarity to the pig </a:t>
            </a:r>
            <a:r>
              <a:rPr lang="en-US" altLang="es-ES" sz="1400" i="1"/>
              <a:t>ankrd1</a:t>
            </a:r>
            <a:r>
              <a:rPr lang="en-US" altLang="es-ES" sz="1400"/>
              <a:t> intron 8 sequence, eight are expressed in heart and skeletal muscle-derived libraries. White boxes - DD159 and DD36 bands (see Fig. 1). </a:t>
            </a:r>
            <a:r>
              <a:rPr lang="en-US" altLang="es-ES" sz="1400" b="1"/>
              <a:t>B</a:t>
            </a:r>
            <a:r>
              <a:rPr lang="en-US" altLang="es-ES" sz="1400"/>
              <a:t> – All ESTs with similarity to the pig </a:t>
            </a:r>
            <a:r>
              <a:rPr lang="en-US" altLang="es-ES" sz="1400" i="1"/>
              <a:t>ankrd1</a:t>
            </a:r>
            <a:r>
              <a:rPr lang="en-US" altLang="es-ES" sz="1400"/>
              <a:t> intron 7 sequence are expressed in heart and skeletal muscle tissues. The pig </a:t>
            </a:r>
            <a:r>
              <a:rPr lang="en-US" altLang="es-ES" sz="1400" i="1"/>
              <a:t>ankrd1</a:t>
            </a:r>
            <a:r>
              <a:rPr lang="en-US" altLang="es-ES" sz="1400"/>
              <a:t> intron 6 sequence did not reveal a significant similarity with a minimum alignment score value of 50.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155 Grupo"/>
          <p:cNvGrpSpPr>
            <a:grpSpLocks/>
          </p:cNvGrpSpPr>
          <p:nvPr/>
        </p:nvGrpSpPr>
        <p:grpSpPr bwMode="auto">
          <a:xfrm>
            <a:off x="877888" y="223838"/>
            <a:ext cx="4791075" cy="2578100"/>
            <a:chOff x="878603" y="490409"/>
            <a:chExt cx="4791075" cy="2577985"/>
          </a:xfrm>
        </p:grpSpPr>
        <p:sp>
          <p:nvSpPr>
            <p:cNvPr id="337" name="262 Rectángulo"/>
            <p:cNvSpPr/>
            <p:nvPr/>
          </p:nvSpPr>
          <p:spPr bwMode="auto">
            <a:xfrm>
              <a:off x="989728" y="2138160"/>
              <a:ext cx="3924300" cy="714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s-E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313" name="4 Rectángulo"/>
            <p:cNvSpPr/>
            <p:nvPr/>
          </p:nvSpPr>
          <p:spPr bwMode="auto">
            <a:xfrm>
              <a:off x="989728" y="1071408"/>
              <a:ext cx="4105275" cy="714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s-E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89" name="212 Rectángulo"/>
            <p:cNvSpPr/>
            <p:nvPr/>
          </p:nvSpPr>
          <p:spPr bwMode="auto">
            <a:xfrm>
              <a:off x="991315" y="1601609"/>
              <a:ext cx="3995738" cy="714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s-E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67" name="312 Rectángulo"/>
            <p:cNvSpPr/>
            <p:nvPr/>
          </p:nvSpPr>
          <p:spPr bwMode="auto">
            <a:xfrm>
              <a:off x="989728" y="2652488"/>
              <a:ext cx="4356100" cy="71434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s-E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ES"/>
            </a:p>
          </p:txBody>
        </p:sp>
        <p:sp>
          <p:nvSpPr>
            <p:cNvPr id="262" name="359 Rectángulo"/>
            <p:cNvSpPr/>
            <p:nvPr/>
          </p:nvSpPr>
          <p:spPr bwMode="auto">
            <a:xfrm>
              <a:off x="878603" y="860280"/>
              <a:ext cx="1763712" cy="22081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s-E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s-ES"/>
            </a:p>
          </p:txBody>
        </p:sp>
        <p:grpSp>
          <p:nvGrpSpPr>
            <p:cNvPr id="4128" name="154 Grupo"/>
            <p:cNvGrpSpPr>
              <a:grpSpLocks/>
            </p:cNvGrpSpPr>
            <p:nvPr/>
          </p:nvGrpSpPr>
          <p:grpSpPr bwMode="auto">
            <a:xfrm>
              <a:off x="1664415" y="490409"/>
              <a:ext cx="4005263" cy="2317635"/>
              <a:chOff x="1664415" y="490409"/>
              <a:chExt cx="4005263" cy="2317635"/>
            </a:xfrm>
          </p:grpSpPr>
          <p:sp>
            <p:nvSpPr>
              <p:cNvPr id="338" name="304 Rectángulo"/>
              <p:cNvSpPr/>
              <p:nvPr/>
            </p:nvSpPr>
            <p:spPr bwMode="auto">
              <a:xfrm>
                <a:off x="2953465" y="2079425"/>
                <a:ext cx="414338" cy="17938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_tradnl" dirty="0"/>
              </a:p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 dirty="0"/>
              </a:p>
            </p:txBody>
          </p:sp>
          <p:sp>
            <p:nvSpPr>
              <p:cNvPr id="339" name="305 Rectángulo"/>
              <p:cNvSpPr/>
              <p:nvPr/>
            </p:nvSpPr>
            <p:spPr bwMode="auto">
              <a:xfrm>
                <a:off x="3377328" y="2079425"/>
                <a:ext cx="412750" cy="17938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340" name="306 Rectángulo"/>
              <p:cNvSpPr/>
              <p:nvPr/>
            </p:nvSpPr>
            <p:spPr bwMode="auto">
              <a:xfrm>
                <a:off x="3801190" y="2079425"/>
                <a:ext cx="412750" cy="179380"/>
              </a:xfrm>
              <a:prstGeom prst="rect">
                <a:avLst/>
              </a:prstGeom>
              <a:gradFill flip="none" rotWithShape="1">
                <a:gsLst>
                  <a:gs pos="0">
                    <a:schemeClr val="bg1">
                      <a:lumMod val="85000"/>
                      <a:shade val="30000"/>
                      <a:satMod val="115000"/>
                    </a:schemeClr>
                  </a:gs>
                  <a:gs pos="50000">
                    <a:schemeClr val="bg1">
                      <a:lumMod val="85000"/>
                      <a:shade val="67500"/>
                      <a:satMod val="115000"/>
                    </a:schemeClr>
                  </a:gs>
                  <a:gs pos="100000">
                    <a:schemeClr val="bg1">
                      <a:lumMod val="85000"/>
                      <a:shade val="100000"/>
                      <a:satMod val="115000"/>
                    </a:schemeClr>
                  </a:gs>
                </a:gsLst>
                <a:lin ang="0" scaled="1"/>
                <a:tileRect/>
              </a:gra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4132" name="94 CuadroTexto"/>
              <p:cNvSpPr txBox="1">
                <a:spLocks noChangeArrowheads="1"/>
              </p:cNvSpPr>
              <p:nvPr/>
            </p:nvSpPr>
            <p:spPr bwMode="auto">
              <a:xfrm>
                <a:off x="4864815" y="2085731"/>
                <a:ext cx="333375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700">
                    <a:latin typeface="Arial" charset="0"/>
                  </a:rPr>
                  <a:t>305</a:t>
                </a:r>
                <a:endParaRPr lang="es-ES" altLang="es-ES" sz="700">
                  <a:latin typeface="Arial" charset="0"/>
                </a:endParaRPr>
              </a:p>
            </p:txBody>
          </p:sp>
          <p:sp>
            <p:nvSpPr>
              <p:cNvPr id="4133" name="53 CuadroTexto"/>
              <p:cNvSpPr txBox="1">
                <a:spLocks noChangeArrowheads="1"/>
              </p:cNvSpPr>
              <p:nvPr/>
            </p:nvSpPr>
            <p:spPr bwMode="auto">
              <a:xfrm>
                <a:off x="2955053" y="2063506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ANK1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34" name="54 CuadroTexto"/>
              <p:cNvSpPr txBox="1">
                <a:spLocks noChangeArrowheads="1"/>
              </p:cNvSpPr>
              <p:nvPr/>
            </p:nvSpPr>
            <p:spPr bwMode="auto">
              <a:xfrm>
                <a:off x="3370978" y="2063506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ANK2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35" name="55 CuadroTexto"/>
              <p:cNvSpPr txBox="1">
                <a:spLocks noChangeArrowheads="1"/>
              </p:cNvSpPr>
              <p:nvPr/>
            </p:nvSpPr>
            <p:spPr bwMode="auto">
              <a:xfrm>
                <a:off x="3799603" y="2063506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ANK3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345" name="276 Rectángulo"/>
              <p:cNvSpPr/>
              <p:nvPr/>
            </p:nvSpPr>
            <p:spPr bwMode="auto">
              <a:xfrm>
                <a:off x="3370978" y="2011166"/>
                <a:ext cx="230187" cy="2857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46" name="281 Rectángulo"/>
              <p:cNvSpPr/>
              <p:nvPr/>
            </p:nvSpPr>
            <p:spPr bwMode="auto">
              <a:xfrm>
                <a:off x="3618628" y="2285791"/>
                <a:ext cx="230187" cy="28574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347" name="287 Conector recto de flecha"/>
              <p:cNvCxnSpPr/>
              <p:nvPr/>
            </p:nvCxnSpPr>
            <p:spPr bwMode="auto">
              <a:xfrm rot="5400000" flipH="1" flipV="1">
                <a:off x="2776465" y="2067520"/>
                <a:ext cx="288912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8" name="288 Conector recto de flecha"/>
              <p:cNvCxnSpPr/>
              <p:nvPr/>
            </p:nvCxnSpPr>
            <p:spPr bwMode="auto">
              <a:xfrm rot="5400000" flipH="1" flipV="1">
                <a:off x="3222552" y="2067520"/>
                <a:ext cx="288912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9" name="289 Conector recto de flecha"/>
              <p:cNvCxnSpPr/>
              <p:nvPr/>
            </p:nvCxnSpPr>
            <p:spPr bwMode="auto">
              <a:xfrm rot="5400000" flipH="1" flipV="1">
                <a:off x="3646415" y="2067520"/>
                <a:ext cx="288912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0" name="290 Conector recto de flecha"/>
              <p:cNvCxnSpPr/>
              <p:nvPr/>
            </p:nvCxnSpPr>
            <p:spPr bwMode="auto">
              <a:xfrm rot="5400000" flipH="1" flipV="1">
                <a:off x="4070277" y="2067520"/>
                <a:ext cx="288912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42" name="128 CuadroTexto"/>
              <p:cNvSpPr txBox="1">
                <a:spLocks noChangeArrowheads="1"/>
              </p:cNvSpPr>
              <p:nvPr/>
            </p:nvSpPr>
            <p:spPr bwMode="auto">
              <a:xfrm>
                <a:off x="3013790" y="1812681"/>
                <a:ext cx="395288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e5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43" name="128 CuadroTexto"/>
              <p:cNvSpPr txBox="1">
                <a:spLocks noChangeArrowheads="1"/>
              </p:cNvSpPr>
              <p:nvPr/>
            </p:nvSpPr>
            <p:spPr bwMode="auto">
              <a:xfrm>
                <a:off x="3396378" y="1812681"/>
                <a:ext cx="395287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e6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44" name="128 CuadroTexto"/>
              <p:cNvSpPr txBox="1">
                <a:spLocks noChangeArrowheads="1"/>
              </p:cNvSpPr>
              <p:nvPr/>
            </p:nvSpPr>
            <p:spPr bwMode="auto">
              <a:xfrm>
                <a:off x="3801190" y="1812681"/>
                <a:ext cx="395288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e7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45" name="128 CuadroTexto"/>
              <p:cNvSpPr txBox="1">
                <a:spLocks noChangeArrowheads="1"/>
              </p:cNvSpPr>
              <p:nvPr/>
            </p:nvSpPr>
            <p:spPr bwMode="auto">
              <a:xfrm>
                <a:off x="4399678" y="1812681"/>
                <a:ext cx="395287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solidFill>
                      <a:srgbClr val="FF0000"/>
                    </a:solidFill>
                    <a:latin typeface="Arial" charset="0"/>
                  </a:rPr>
                  <a:t>i7</a:t>
                </a:r>
                <a:endParaRPr lang="es-ES" altLang="es-ES" sz="800" b="1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4146" name="128 CuadroTexto"/>
              <p:cNvSpPr txBox="1">
                <a:spLocks noChangeArrowheads="1"/>
              </p:cNvSpPr>
              <p:nvPr/>
            </p:nvSpPr>
            <p:spPr bwMode="auto">
              <a:xfrm>
                <a:off x="4755278" y="1812681"/>
                <a:ext cx="395287" cy="2143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solidFill>
                      <a:srgbClr val="0070C0"/>
                    </a:solidFill>
                    <a:latin typeface="Arial" charset="0"/>
                  </a:rPr>
                  <a:t>e8</a:t>
                </a:r>
                <a:endParaRPr lang="es-ES" altLang="es-ES" sz="800" b="1">
                  <a:solidFill>
                    <a:srgbClr val="0070C0"/>
                  </a:solidFill>
                  <a:latin typeface="Arial" charset="0"/>
                </a:endParaRPr>
              </a:p>
            </p:txBody>
          </p:sp>
          <p:grpSp>
            <p:nvGrpSpPr>
              <p:cNvPr id="4147" name="153 Grupo"/>
              <p:cNvGrpSpPr>
                <a:grpSpLocks/>
              </p:cNvGrpSpPr>
              <p:nvPr/>
            </p:nvGrpSpPr>
            <p:grpSpPr bwMode="auto">
              <a:xfrm>
                <a:off x="2758203" y="490409"/>
                <a:ext cx="2911475" cy="296463"/>
                <a:chOff x="2758203" y="401697"/>
                <a:chExt cx="2911475" cy="296463"/>
              </a:xfrm>
            </p:grpSpPr>
            <p:cxnSp>
              <p:nvCxnSpPr>
                <p:cNvPr id="245" name="103 Conector recto"/>
                <p:cNvCxnSpPr/>
                <p:nvPr/>
              </p:nvCxnSpPr>
              <p:spPr bwMode="auto">
                <a:xfrm rot="5400000">
                  <a:off x="2847106" y="625524"/>
                  <a:ext cx="144456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104 Conector recto"/>
                <p:cNvCxnSpPr/>
                <p:nvPr/>
              </p:nvCxnSpPr>
              <p:spPr bwMode="auto">
                <a:xfrm rot="5400000">
                  <a:off x="3491631" y="625524"/>
                  <a:ext cx="144456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105 Conector recto"/>
                <p:cNvCxnSpPr/>
                <p:nvPr/>
              </p:nvCxnSpPr>
              <p:spPr bwMode="auto">
                <a:xfrm rot="5400000">
                  <a:off x="4134569" y="625524"/>
                  <a:ext cx="144456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109 Conector recto"/>
                <p:cNvCxnSpPr/>
                <p:nvPr/>
              </p:nvCxnSpPr>
              <p:spPr bwMode="auto">
                <a:xfrm rot="5400000">
                  <a:off x="4779094" y="625524"/>
                  <a:ext cx="144456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112 Conector recto"/>
                <p:cNvCxnSpPr/>
                <p:nvPr/>
              </p:nvCxnSpPr>
              <p:spPr bwMode="auto">
                <a:xfrm rot="5400000">
                  <a:off x="5422031" y="625524"/>
                  <a:ext cx="144456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41" name="118 CuadroTexto"/>
                <p:cNvSpPr txBox="1">
                  <a:spLocks noChangeArrowheads="1"/>
                </p:cNvSpPr>
                <p:nvPr/>
              </p:nvSpPr>
              <p:spPr bwMode="auto">
                <a:xfrm>
                  <a:off x="2758203" y="401697"/>
                  <a:ext cx="333375" cy="200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s-ES_tradnl" altLang="es-ES" sz="700">
                      <a:latin typeface="Arial" charset="0"/>
                    </a:rPr>
                    <a:t>150</a:t>
                  </a:r>
                  <a:endParaRPr lang="es-ES" altLang="es-ES" sz="700">
                    <a:latin typeface="Arial" charset="0"/>
                  </a:endParaRPr>
                </a:p>
              </p:txBody>
            </p:sp>
            <p:sp>
              <p:nvSpPr>
                <p:cNvPr id="4242" name="119 CuadroTexto"/>
                <p:cNvSpPr txBox="1">
                  <a:spLocks noChangeArrowheads="1"/>
                </p:cNvSpPr>
                <p:nvPr/>
              </p:nvSpPr>
              <p:spPr bwMode="auto">
                <a:xfrm>
                  <a:off x="3409078" y="401697"/>
                  <a:ext cx="333375" cy="200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s-ES_tradnl" altLang="es-ES" sz="700">
                      <a:latin typeface="Arial" charset="0"/>
                    </a:rPr>
                    <a:t>200</a:t>
                  </a:r>
                  <a:endParaRPr lang="es-ES" altLang="es-ES" sz="700">
                    <a:latin typeface="Arial" charset="0"/>
                  </a:endParaRPr>
                </a:p>
              </p:txBody>
            </p:sp>
            <p:sp>
              <p:nvSpPr>
                <p:cNvPr id="4243" name="120 CuadroTexto"/>
                <p:cNvSpPr txBox="1">
                  <a:spLocks noChangeArrowheads="1"/>
                </p:cNvSpPr>
                <p:nvPr/>
              </p:nvSpPr>
              <p:spPr bwMode="auto">
                <a:xfrm>
                  <a:off x="4052798" y="401697"/>
                  <a:ext cx="334962" cy="200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s-ES_tradnl" altLang="es-ES" sz="700">
                      <a:latin typeface="Arial" charset="0"/>
                    </a:rPr>
                    <a:t>250</a:t>
                  </a:r>
                  <a:endParaRPr lang="es-ES" altLang="es-ES" sz="700">
                    <a:latin typeface="Arial" charset="0"/>
                  </a:endParaRPr>
                </a:p>
              </p:txBody>
            </p:sp>
            <p:sp>
              <p:nvSpPr>
                <p:cNvPr id="4244" name="121 CuadroTexto"/>
                <p:cNvSpPr txBox="1">
                  <a:spLocks noChangeArrowheads="1"/>
                </p:cNvSpPr>
                <p:nvPr/>
              </p:nvSpPr>
              <p:spPr bwMode="auto">
                <a:xfrm>
                  <a:off x="4677490" y="401697"/>
                  <a:ext cx="333375" cy="200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s-ES_tradnl" altLang="es-ES" sz="700">
                      <a:latin typeface="Arial" charset="0"/>
                    </a:rPr>
                    <a:t>300</a:t>
                  </a:r>
                  <a:endParaRPr lang="es-ES" altLang="es-ES" sz="700">
                    <a:latin typeface="Arial" charset="0"/>
                  </a:endParaRPr>
                </a:p>
              </p:txBody>
            </p:sp>
            <p:sp>
              <p:nvSpPr>
                <p:cNvPr id="4245" name="122 CuadroTexto"/>
                <p:cNvSpPr txBox="1">
                  <a:spLocks noChangeArrowheads="1"/>
                </p:cNvSpPr>
                <p:nvPr/>
              </p:nvSpPr>
              <p:spPr bwMode="auto">
                <a:xfrm>
                  <a:off x="5336303" y="401697"/>
                  <a:ext cx="333375" cy="20002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Times New Roman" pitchFamily="18" charset="0"/>
                      <a:cs typeface="Arial" charset="0"/>
                    </a:defRPr>
                  </a:lvl9pPr>
                </a:lstStyle>
                <a:p>
                  <a:pPr eaLnBrk="1" hangingPunct="1"/>
                  <a:r>
                    <a:rPr lang="es-ES_tradnl" altLang="es-ES" sz="700">
                      <a:latin typeface="Arial" charset="0"/>
                    </a:rPr>
                    <a:t>350</a:t>
                  </a:r>
                  <a:endParaRPr lang="es-ES" altLang="es-ES" sz="700">
                    <a:latin typeface="Arial" charset="0"/>
                  </a:endParaRPr>
                </a:p>
              </p:txBody>
            </p:sp>
            <p:cxnSp>
              <p:nvCxnSpPr>
                <p:cNvPr id="255" name="127 Conector recto"/>
                <p:cNvCxnSpPr/>
                <p:nvPr/>
              </p:nvCxnSpPr>
              <p:spPr bwMode="auto">
                <a:xfrm rot="5400000">
                  <a:off x="3205086" y="661242"/>
                  <a:ext cx="73022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6" name="129 Conector recto"/>
                <p:cNvCxnSpPr/>
                <p:nvPr/>
              </p:nvCxnSpPr>
              <p:spPr bwMode="auto">
                <a:xfrm rot="5400000">
                  <a:off x="3848023" y="661242"/>
                  <a:ext cx="73022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7" name="131 Conector recto"/>
                <p:cNvCxnSpPr/>
                <p:nvPr/>
              </p:nvCxnSpPr>
              <p:spPr bwMode="auto">
                <a:xfrm rot="5400000">
                  <a:off x="4492548" y="661242"/>
                  <a:ext cx="73022" cy="158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8" name="137 Conector recto"/>
                <p:cNvCxnSpPr/>
                <p:nvPr/>
              </p:nvCxnSpPr>
              <p:spPr bwMode="auto">
                <a:xfrm rot="5400000">
                  <a:off x="5135486" y="661242"/>
                  <a:ext cx="73022" cy="1587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148" name="205 Grupo"/>
              <p:cNvGrpSpPr>
                <a:grpSpLocks/>
              </p:cNvGrpSpPr>
              <p:nvPr/>
            </p:nvGrpSpPr>
            <p:grpSpPr bwMode="auto">
              <a:xfrm>
                <a:off x="2953465" y="1012582"/>
                <a:ext cx="1684338" cy="179388"/>
                <a:chOff x="3650371" y="1605250"/>
                <a:chExt cx="1684949" cy="144000"/>
              </a:xfrm>
            </p:grpSpPr>
            <p:sp>
              <p:nvSpPr>
                <p:cNvPr id="333" name="201 Rectángulo"/>
                <p:cNvSpPr/>
                <p:nvPr/>
              </p:nvSpPr>
              <p:spPr>
                <a:xfrm>
                  <a:off x="3650371" y="1605323"/>
                  <a:ext cx="414488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dirty="0"/>
                </a:p>
              </p:txBody>
            </p:sp>
            <p:sp>
              <p:nvSpPr>
                <p:cNvPr id="334" name="202 Rectángulo"/>
                <p:cNvSpPr/>
                <p:nvPr/>
              </p:nvSpPr>
              <p:spPr>
                <a:xfrm>
                  <a:off x="4074388" y="1605323"/>
                  <a:ext cx="412900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335" name="203 Rectángulo"/>
                <p:cNvSpPr/>
                <p:nvPr/>
              </p:nvSpPr>
              <p:spPr>
                <a:xfrm>
                  <a:off x="4498404" y="1605323"/>
                  <a:ext cx="412900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336" name="204 Rectángulo"/>
                <p:cNvSpPr/>
                <p:nvPr/>
              </p:nvSpPr>
              <p:spPr>
                <a:xfrm>
                  <a:off x="4920832" y="1605323"/>
                  <a:ext cx="414488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sp>
            <p:nvSpPr>
              <p:cNvPr id="4149" name="94 CuadroTexto"/>
              <p:cNvSpPr txBox="1">
                <a:spLocks noChangeArrowheads="1"/>
              </p:cNvSpPr>
              <p:nvPr/>
            </p:nvSpPr>
            <p:spPr bwMode="auto">
              <a:xfrm>
                <a:off x="5039440" y="1007820"/>
                <a:ext cx="333375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700">
                    <a:latin typeface="Arial" charset="0"/>
                  </a:rPr>
                  <a:t>319</a:t>
                </a:r>
                <a:endParaRPr lang="es-ES" altLang="es-ES" sz="700">
                  <a:latin typeface="Arial" charset="0"/>
                </a:endParaRPr>
              </a:p>
            </p:txBody>
          </p:sp>
          <p:sp>
            <p:nvSpPr>
              <p:cNvPr id="4150" name="53 CuadroTexto"/>
              <p:cNvSpPr txBox="1">
                <a:spLocks noChangeArrowheads="1"/>
              </p:cNvSpPr>
              <p:nvPr/>
            </p:nvSpPr>
            <p:spPr bwMode="auto">
              <a:xfrm>
                <a:off x="2955053" y="996707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ANK1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51" name="54 CuadroTexto"/>
              <p:cNvSpPr txBox="1">
                <a:spLocks noChangeArrowheads="1"/>
              </p:cNvSpPr>
              <p:nvPr/>
            </p:nvSpPr>
            <p:spPr bwMode="auto">
              <a:xfrm>
                <a:off x="3370978" y="996707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ANK2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52" name="55 CuadroTexto"/>
              <p:cNvSpPr txBox="1">
                <a:spLocks noChangeArrowheads="1"/>
              </p:cNvSpPr>
              <p:nvPr/>
            </p:nvSpPr>
            <p:spPr bwMode="auto">
              <a:xfrm>
                <a:off x="3799603" y="996707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ANK3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53" name="206 CuadroTexto"/>
              <p:cNvSpPr txBox="1">
                <a:spLocks noChangeArrowheads="1"/>
              </p:cNvSpPr>
              <p:nvPr/>
            </p:nvSpPr>
            <p:spPr bwMode="auto">
              <a:xfrm>
                <a:off x="4229815" y="996707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ANK4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320" name="98 Rectángulo"/>
              <p:cNvSpPr/>
              <p:nvPr/>
            </p:nvSpPr>
            <p:spPr bwMode="auto">
              <a:xfrm>
                <a:off x="3370978" y="944414"/>
                <a:ext cx="230187" cy="2857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21" name="118 Rectángulo"/>
              <p:cNvSpPr/>
              <p:nvPr/>
            </p:nvSpPr>
            <p:spPr bwMode="auto">
              <a:xfrm>
                <a:off x="3618628" y="1219039"/>
                <a:ext cx="230187" cy="28574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322" name="119 Rectángulo"/>
              <p:cNvSpPr/>
              <p:nvPr/>
            </p:nvSpPr>
            <p:spPr bwMode="auto">
              <a:xfrm>
                <a:off x="4337765" y="1219039"/>
                <a:ext cx="161925" cy="28574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323" name="122 Conector recto de flecha"/>
              <p:cNvCxnSpPr/>
              <p:nvPr/>
            </p:nvCxnSpPr>
            <p:spPr bwMode="auto">
              <a:xfrm rot="5400000" flipH="1" flipV="1">
                <a:off x="2776465" y="1003942"/>
                <a:ext cx="288912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124 Conector recto de flecha"/>
              <p:cNvCxnSpPr/>
              <p:nvPr/>
            </p:nvCxnSpPr>
            <p:spPr bwMode="auto">
              <a:xfrm rot="5400000" flipH="1" flipV="1">
                <a:off x="3222552" y="1003942"/>
                <a:ext cx="288912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128 Conector recto de flecha"/>
              <p:cNvCxnSpPr/>
              <p:nvPr/>
            </p:nvCxnSpPr>
            <p:spPr bwMode="auto">
              <a:xfrm rot="5400000" flipH="1" flipV="1">
                <a:off x="3646415" y="1003942"/>
                <a:ext cx="288912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6" name="130 Conector recto de flecha"/>
              <p:cNvCxnSpPr/>
              <p:nvPr/>
            </p:nvCxnSpPr>
            <p:spPr bwMode="auto">
              <a:xfrm rot="5400000" flipH="1" flipV="1">
                <a:off x="4070277" y="1003942"/>
                <a:ext cx="288912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7" name="138 Conector recto de flecha"/>
              <p:cNvCxnSpPr/>
              <p:nvPr/>
            </p:nvCxnSpPr>
            <p:spPr bwMode="auto">
              <a:xfrm rot="5400000" flipH="1" flipV="1">
                <a:off x="4494140" y="1003942"/>
                <a:ext cx="288912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62" name="128 CuadroTexto"/>
              <p:cNvSpPr txBox="1">
                <a:spLocks noChangeArrowheads="1"/>
              </p:cNvSpPr>
              <p:nvPr/>
            </p:nvSpPr>
            <p:spPr bwMode="auto">
              <a:xfrm>
                <a:off x="3013790" y="780642"/>
                <a:ext cx="395288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e5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63" name="128 CuadroTexto"/>
              <p:cNvSpPr txBox="1">
                <a:spLocks noChangeArrowheads="1"/>
              </p:cNvSpPr>
              <p:nvPr/>
            </p:nvSpPr>
            <p:spPr bwMode="auto">
              <a:xfrm>
                <a:off x="3458290" y="780642"/>
                <a:ext cx="395288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e6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64" name="128 CuadroTexto"/>
              <p:cNvSpPr txBox="1">
                <a:spLocks noChangeArrowheads="1"/>
              </p:cNvSpPr>
              <p:nvPr/>
            </p:nvSpPr>
            <p:spPr bwMode="auto">
              <a:xfrm>
                <a:off x="3882153" y="780642"/>
                <a:ext cx="396875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e7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65" name="128 CuadroTexto"/>
              <p:cNvSpPr txBox="1">
                <a:spLocks noChangeArrowheads="1"/>
              </p:cNvSpPr>
              <p:nvPr/>
            </p:nvSpPr>
            <p:spPr bwMode="auto">
              <a:xfrm>
                <a:off x="4282203" y="780642"/>
                <a:ext cx="395287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e8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66" name="128 CuadroTexto"/>
              <p:cNvSpPr txBox="1">
                <a:spLocks noChangeArrowheads="1"/>
              </p:cNvSpPr>
              <p:nvPr/>
            </p:nvSpPr>
            <p:spPr bwMode="auto">
              <a:xfrm>
                <a:off x="4745753" y="780642"/>
                <a:ext cx="395287" cy="2143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e9</a:t>
                </a:r>
                <a:endParaRPr lang="es-ES" altLang="es-ES" sz="800" b="1">
                  <a:latin typeface="Arial" charset="0"/>
                </a:endParaRPr>
              </a:p>
            </p:txBody>
          </p:sp>
          <p:grpSp>
            <p:nvGrpSpPr>
              <p:cNvPr id="4167" name="205 Grupo"/>
              <p:cNvGrpSpPr>
                <a:grpSpLocks/>
              </p:cNvGrpSpPr>
              <p:nvPr/>
            </p:nvGrpSpPr>
            <p:grpSpPr bwMode="auto">
              <a:xfrm>
                <a:off x="2955053" y="1542807"/>
                <a:ext cx="1684337" cy="179388"/>
                <a:chOff x="3650371" y="1605250"/>
                <a:chExt cx="1684949" cy="144000"/>
              </a:xfrm>
            </p:grpSpPr>
            <p:sp>
              <p:nvSpPr>
                <p:cNvPr id="309" name="254 Rectángulo"/>
                <p:cNvSpPr/>
                <p:nvPr/>
              </p:nvSpPr>
              <p:spPr>
                <a:xfrm>
                  <a:off x="3650371" y="1605304"/>
                  <a:ext cx="414488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dirty="0"/>
                </a:p>
              </p:txBody>
            </p:sp>
            <p:sp>
              <p:nvSpPr>
                <p:cNvPr id="310" name="255 Rectángulo"/>
                <p:cNvSpPr/>
                <p:nvPr/>
              </p:nvSpPr>
              <p:spPr>
                <a:xfrm>
                  <a:off x="4074387" y="1605304"/>
                  <a:ext cx="412900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311" name="256 Rectángulo"/>
                <p:cNvSpPr/>
                <p:nvPr/>
              </p:nvSpPr>
              <p:spPr>
                <a:xfrm>
                  <a:off x="4498404" y="1605304"/>
                  <a:ext cx="412900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312" name="257 Rectángulo"/>
                <p:cNvSpPr/>
                <p:nvPr/>
              </p:nvSpPr>
              <p:spPr>
                <a:xfrm>
                  <a:off x="4920832" y="1605304"/>
                  <a:ext cx="414488" cy="143994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sp>
            <p:nvSpPr>
              <p:cNvPr id="4168" name="94 CuadroTexto"/>
              <p:cNvSpPr txBox="1">
                <a:spLocks noChangeArrowheads="1"/>
              </p:cNvSpPr>
              <p:nvPr/>
            </p:nvSpPr>
            <p:spPr bwMode="auto">
              <a:xfrm>
                <a:off x="4918790" y="1542807"/>
                <a:ext cx="333375" cy="2016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700">
                    <a:latin typeface="Arial" charset="0"/>
                  </a:rPr>
                  <a:t>309</a:t>
                </a:r>
                <a:endParaRPr lang="es-ES" altLang="es-ES" sz="700">
                  <a:latin typeface="Arial" charset="0"/>
                </a:endParaRPr>
              </a:p>
            </p:txBody>
          </p:sp>
          <p:sp>
            <p:nvSpPr>
              <p:cNvPr id="4169" name="53 CuadroTexto"/>
              <p:cNvSpPr txBox="1">
                <a:spLocks noChangeArrowheads="1"/>
              </p:cNvSpPr>
              <p:nvPr/>
            </p:nvSpPr>
            <p:spPr bwMode="auto">
              <a:xfrm>
                <a:off x="2956640" y="1526932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ANK1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70" name="54 CuadroTexto"/>
              <p:cNvSpPr txBox="1">
                <a:spLocks noChangeArrowheads="1"/>
              </p:cNvSpPr>
              <p:nvPr/>
            </p:nvSpPr>
            <p:spPr bwMode="auto">
              <a:xfrm>
                <a:off x="3372565" y="1526932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ANK2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71" name="55 CuadroTexto"/>
              <p:cNvSpPr txBox="1">
                <a:spLocks noChangeArrowheads="1"/>
              </p:cNvSpPr>
              <p:nvPr/>
            </p:nvSpPr>
            <p:spPr bwMode="auto">
              <a:xfrm>
                <a:off x="3801190" y="1526932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ANK3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72" name="206 CuadroTexto"/>
              <p:cNvSpPr txBox="1">
                <a:spLocks noChangeArrowheads="1"/>
              </p:cNvSpPr>
              <p:nvPr/>
            </p:nvSpPr>
            <p:spPr bwMode="auto">
              <a:xfrm>
                <a:off x="4231403" y="1526932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ANK4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296" name="226 Rectángulo"/>
              <p:cNvSpPr/>
              <p:nvPr/>
            </p:nvSpPr>
            <p:spPr bwMode="auto">
              <a:xfrm>
                <a:off x="3372565" y="1474615"/>
                <a:ext cx="230188" cy="2857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97" name="231 Rectángulo"/>
              <p:cNvSpPr/>
              <p:nvPr/>
            </p:nvSpPr>
            <p:spPr bwMode="auto">
              <a:xfrm>
                <a:off x="3620215" y="1749240"/>
                <a:ext cx="230188" cy="28574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298" name="232 Rectángulo"/>
              <p:cNvSpPr/>
              <p:nvPr/>
            </p:nvSpPr>
            <p:spPr bwMode="auto">
              <a:xfrm>
                <a:off x="4339353" y="1749240"/>
                <a:ext cx="161925" cy="28574"/>
              </a:xfrm>
              <a:prstGeom prst="rect">
                <a:avLst/>
              </a:prstGeom>
              <a:solidFill>
                <a:schemeClr val="tx1"/>
              </a:solidFill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299" name="237 Conector recto de flecha"/>
              <p:cNvCxnSpPr/>
              <p:nvPr/>
            </p:nvCxnSpPr>
            <p:spPr bwMode="auto">
              <a:xfrm rot="5400000" flipH="1" flipV="1">
                <a:off x="2778846" y="1525413"/>
                <a:ext cx="287324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0" name="238 Conector recto de flecha"/>
              <p:cNvCxnSpPr/>
              <p:nvPr/>
            </p:nvCxnSpPr>
            <p:spPr bwMode="auto">
              <a:xfrm rot="5400000" flipH="1" flipV="1">
                <a:off x="3224934" y="1525413"/>
                <a:ext cx="287324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1" name="239 Conector recto de flecha"/>
              <p:cNvCxnSpPr/>
              <p:nvPr/>
            </p:nvCxnSpPr>
            <p:spPr bwMode="auto">
              <a:xfrm rot="5400000" flipH="1" flipV="1">
                <a:off x="3648796" y="1525413"/>
                <a:ext cx="287324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2" name="240 Conector recto de flecha"/>
              <p:cNvCxnSpPr/>
              <p:nvPr/>
            </p:nvCxnSpPr>
            <p:spPr bwMode="auto">
              <a:xfrm rot="5400000" flipH="1" flipV="1">
                <a:off x="4072659" y="1525413"/>
                <a:ext cx="287324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3" name="241 Conector recto de flecha"/>
              <p:cNvCxnSpPr/>
              <p:nvPr/>
            </p:nvCxnSpPr>
            <p:spPr bwMode="auto">
              <a:xfrm rot="5400000" flipH="1" flipV="1">
                <a:off x="4496521" y="1525413"/>
                <a:ext cx="287324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81" name="128 CuadroTexto"/>
              <p:cNvSpPr txBox="1">
                <a:spLocks noChangeArrowheads="1"/>
              </p:cNvSpPr>
              <p:nvPr/>
            </p:nvSpPr>
            <p:spPr bwMode="auto">
              <a:xfrm>
                <a:off x="3015378" y="1280870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e5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82" name="128 CuadroTexto"/>
              <p:cNvSpPr txBox="1">
                <a:spLocks noChangeArrowheads="1"/>
              </p:cNvSpPr>
              <p:nvPr/>
            </p:nvSpPr>
            <p:spPr bwMode="auto">
              <a:xfrm>
                <a:off x="3397965" y="1280870"/>
                <a:ext cx="395288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e6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83" name="128 CuadroTexto"/>
              <p:cNvSpPr txBox="1">
                <a:spLocks noChangeArrowheads="1"/>
              </p:cNvSpPr>
              <p:nvPr/>
            </p:nvSpPr>
            <p:spPr bwMode="auto">
              <a:xfrm>
                <a:off x="3802778" y="1280870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e7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84" name="128 CuadroTexto"/>
              <p:cNvSpPr txBox="1">
                <a:spLocks noChangeArrowheads="1"/>
              </p:cNvSpPr>
              <p:nvPr/>
            </p:nvSpPr>
            <p:spPr bwMode="auto">
              <a:xfrm>
                <a:off x="4215528" y="1280870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e8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85" name="128 CuadroTexto"/>
              <p:cNvSpPr txBox="1">
                <a:spLocks noChangeArrowheads="1"/>
              </p:cNvSpPr>
              <p:nvPr/>
            </p:nvSpPr>
            <p:spPr bwMode="auto">
              <a:xfrm>
                <a:off x="4679078" y="1280870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solidFill>
                      <a:srgbClr val="FF0000"/>
                    </a:solidFill>
                    <a:latin typeface="Arial" charset="0"/>
                  </a:rPr>
                  <a:t>i8</a:t>
                </a:r>
                <a:endParaRPr lang="es-ES" altLang="es-ES" sz="800" b="1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grpSp>
            <p:nvGrpSpPr>
              <p:cNvPr id="4186" name="205 Grupo"/>
              <p:cNvGrpSpPr>
                <a:grpSpLocks/>
              </p:cNvGrpSpPr>
              <p:nvPr/>
            </p:nvGrpSpPr>
            <p:grpSpPr bwMode="auto">
              <a:xfrm>
                <a:off x="2953465" y="2587381"/>
                <a:ext cx="1684338" cy="179388"/>
                <a:chOff x="3649871" y="1599209"/>
                <a:chExt cx="1684822" cy="143986"/>
              </a:xfrm>
            </p:grpSpPr>
            <p:sp>
              <p:nvSpPr>
                <p:cNvPr id="286" name="354 Rectángulo"/>
                <p:cNvSpPr/>
                <p:nvPr/>
              </p:nvSpPr>
              <p:spPr>
                <a:xfrm>
                  <a:off x="3649871" y="1599227"/>
                  <a:ext cx="414457" cy="14398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_tradnl" dirty="0"/>
                </a:p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 dirty="0"/>
                </a:p>
              </p:txBody>
            </p:sp>
            <p:sp>
              <p:nvSpPr>
                <p:cNvPr id="287" name="355 Rectángulo"/>
                <p:cNvSpPr/>
                <p:nvPr/>
              </p:nvSpPr>
              <p:spPr>
                <a:xfrm>
                  <a:off x="4073856" y="1599227"/>
                  <a:ext cx="412869" cy="14398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  <p:sp>
              <p:nvSpPr>
                <p:cNvPr id="288" name="357 Rectángulo"/>
                <p:cNvSpPr/>
                <p:nvPr/>
              </p:nvSpPr>
              <p:spPr>
                <a:xfrm>
                  <a:off x="4920236" y="1599227"/>
                  <a:ext cx="414457" cy="143980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lumMod val="85000"/>
                        <a:shade val="30000"/>
                        <a:satMod val="115000"/>
                      </a:schemeClr>
                    </a:gs>
                    <a:gs pos="50000">
                      <a:schemeClr val="bg1">
                        <a:lumMod val="8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85000"/>
                        <a:shade val="100000"/>
                        <a:satMod val="115000"/>
                      </a:schemeClr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es-ES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s-ES"/>
                </a:p>
              </p:txBody>
            </p:sp>
          </p:grpSp>
          <p:sp>
            <p:nvSpPr>
              <p:cNvPr id="4187" name="94 CuadroTexto"/>
              <p:cNvSpPr txBox="1">
                <a:spLocks noChangeArrowheads="1"/>
              </p:cNvSpPr>
              <p:nvPr/>
            </p:nvSpPr>
            <p:spPr bwMode="auto">
              <a:xfrm>
                <a:off x="5280740" y="2595319"/>
                <a:ext cx="333375" cy="2000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700">
                    <a:latin typeface="Arial" charset="0"/>
                  </a:rPr>
                  <a:t>339</a:t>
                </a:r>
                <a:endParaRPr lang="es-ES" altLang="es-ES" sz="700">
                  <a:latin typeface="Arial" charset="0"/>
                </a:endParaRPr>
              </a:p>
            </p:txBody>
          </p:sp>
          <p:sp>
            <p:nvSpPr>
              <p:cNvPr id="4188" name="53 CuadroTexto"/>
              <p:cNvSpPr txBox="1">
                <a:spLocks noChangeArrowheads="1"/>
              </p:cNvSpPr>
              <p:nvPr/>
            </p:nvSpPr>
            <p:spPr bwMode="auto">
              <a:xfrm>
                <a:off x="2955053" y="2577856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ANK1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89" name="54 CuadroTexto"/>
              <p:cNvSpPr txBox="1">
                <a:spLocks noChangeArrowheads="1"/>
              </p:cNvSpPr>
              <p:nvPr/>
            </p:nvSpPr>
            <p:spPr bwMode="auto">
              <a:xfrm>
                <a:off x="3370978" y="2577856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ANK2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90" name="206 CuadroTexto"/>
              <p:cNvSpPr txBox="1">
                <a:spLocks noChangeArrowheads="1"/>
              </p:cNvSpPr>
              <p:nvPr/>
            </p:nvSpPr>
            <p:spPr bwMode="auto">
              <a:xfrm>
                <a:off x="4225053" y="2577856"/>
                <a:ext cx="463550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ANK3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273" name="326 Rectángulo"/>
              <p:cNvSpPr/>
              <p:nvPr/>
            </p:nvSpPr>
            <p:spPr bwMode="auto">
              <a:xfrm>
                <a:off x="3370978" y="2525494"/>
                <a:ext cx="230187" cy="28574"/>
              </a:xfrm>
              <a:prstGeom prst="rect">
                <a:avLst/>
              </a:prstGeom>
              <a:noFill/>
              <a:ln w="158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es-ES"/>
              </a:p>
            </p:txBody>
          </p:sp>
          <p:cxnSp>
            <p:nvCxnSpPr>
              <p:cNvPr id="274" name="337 Conector recto de flecha"/>
              <p:cNvCxnSpPr/>
              <p:nvPr/>
            </p:nvCxnSpPr>
            <p:spPr bwMode="auto">
              <a:xfrm rot="5400000" flipH="1" flipV="1">
                <a:off x="2777259" y="2579466"/>
                <a:ext cx="287324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5" name="338 Conector recto de flecha"/>
              <p:cNvCxnSpPr/>
              <p:nvPr/>
            </p:nvCxnSpPr>
            <p:spPr bwMode="auto">
              <a:xfrm rot="5400000" flipH="1" flipV="1">
                <a:off x="3223346" y="2579466"/>
                <a:ext cx="287324" cy="1588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6" name="339 Conector recto de flecha"/>
              <p:cNvCxnSpPr/>
              <p:nvPr/>
            </p:nvCxnSpPr>
            <p:spPr bwMode="auto">
              <a:xfrm rot="5400000" flipH="1" flipV="1">
                <a:off x="3647209" y="2579466"/>
                <a:ext cx="287324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340 Conector recto de flecha"/>
              <p:cNvCxnSpPr/>
              <p:nvPr/>
            </p:nvCxnSpPr>
            <p:spPr bwMode="auto">
              <a:xfrm rot="5400000" flipH="1" flipV="1">
                <a:off x="4079009" y="2579466"/>
                <a:ext cx="287324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341 Conector recto de flecha"/>
              <p:cNvCxnSpPr/>
              <p:nvPr/>
            </p:nvCxnSpPr>
            <p:spPr bwMode="auto">
              <a:xfrm rot="5400000" flipH="1" flipV="1">
                <a:off x="4494934" y="2579466"/>
                <a:ext cx="287324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97" name="128 CuadroTexto"/>
              <p:cNvSpPr txBox="1">
                <a:spLocks noChangeArrowheads="1"/>
              </p:cNvSpPr>
              <p:nvPr/>
            </p:nvSpPr>
            <p:spPr bwMode="auto">
              <a:xfrm>
                <a:off x="3013790" y="2347669"/>
                <a:ext cx="395288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e5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98" name="128 CuadroTexto"/>
              <p:cNvSpPr txBox="1">
                <a:spLocks noChangeArrowheads="1"/>
              </p:cNvSpPr>
              <p:nvPr/>
            </p:nvSpPr>
            <p:spPr bwMode="auto">
              <a:xfrm>
                <a:off x="3396378" y="2347669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e6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199" name="128 CuadroTexto"/>
              <p:cNvSpPr txBox="1">
                <a:spLocks noChangeArrowheads="1"/>
              </p:cNvSpPr>
              <p:nvPr/>
            </p:nvSpPr>
            <p:spPr bwMode="auto">
              <a:xfrm>
                <a:off x="3904378" y="2347669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solidFill>
                      <a:srgbClr val="FF0000"/>
                    </a:solidFill>
                    <a:latin typeface="Arial" charset="0"/>
                  </a:rPr>
                  <a:t>i6</a:t>
                </a:r>
                <a:endParaRPr lang="es-ES" altLang="es-ES" sz="800" b="1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4200" name="128 CuadroTexto"/>
              <p:cNvSpPr txBox="1">
                <a:spLocks noChangeArrowheads="1"/>
              </p:cNvSpPr>
              <p:nvPr/>
            </p:nvSpPr>
            <p:spPr bwMode="auto">
              <a:xfrm>
                <a:off x="4294903" y="2347669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latin typeface="Arial" charset="0"/>
                  </a:rPr>
                  <a:t>e7</a:t>
                </a:r>
                <a:endParaRPr lang="es-ES" altLang="es-ES" sz="800" b="1">
                  <a:latin typeface="Arial" charset="0"/>
                </a:endParaRPr>
              </a:p>
            </p:txBody>
          </p:sp>
          <p:sp>
            <p:nvSpPr>
              <p:cNvPr id="4201" name="128 CuadroTexto"/>
              <p:cNvSpPr txBox="1">
                <a:spLocks noChangeArrowheads="1"/>
              </p:cNvSpPr>
              <p:nvPr/>
            </p:nvSpPr>
            <p:spPr bwMode="auto">
              <a:xfrm>
                <a:off x="4793378" y="2347669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solidFill>
                      <a:srgbClr val="FF0000"/>
                    </a:solidFill>
                    <a:latin typeface="Arial" charset="0"/>
                  </a:rPr>
                  <a:t>i7</a:t>
                </a:r>
                <a:endParaRPr lang="es-ES" altLang="es-ES" sz="800" b="1">
                  <a:solidFill>
                    <a:srgbClr val="FF0000"/>
                  </a:solidFill>
                  <a:latin typeface="Arial" charset="0"/>
                </a:endParaRPr>
              </a:p>
            </p:txBody>
          </p:sp>
          <p:sp>
            <p:nvSpPr>
              <p:cNvPr id="4202" name="128 CuadroTexto"/>
              <p:cNvSpPr txBox="1">
                <a:spLocks noChangeArrowheads="1"/>
              </p:cNvSpPr>
              <p:nvPr/>
            </p:nvSpPr>
            <p:spPr bwMode="auto">
              <a:xfrm>
                <a:off x="5171203" y="2347669"/>
                <a:ext cx="395287" cy="2159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800" b="1">
                    <a:solidFill>
                      <a:srgbClr val="0070C0"/>
                    </a:solidFill>
                    <a:latin typeface="Arial" charset="0"/>
                  </a:rPr>
                  <a:t>e8</a:t>
                </a:r>
                <a:endParaRPr lang="es-ES" altLang="es-ES" sz="800" b="1">
                  <a:solidFill>
                    <a:srgbClr val="0070C0"/>
                  </a:solidFill>
                  <a:latin typeface="Arial" charset="0"/>
                </a:endParaRPr>
              </a:p>
            </p:txBody>
          </p:sp>
          <p:sp>
            <p:nvSpPr>
              <p:cNvPr id="4203" name="27 CuadroTexto"/>
              <p:cNvSpPr txBox="1">
                <a:spLocks noChangeArrowheads="1"/>
              </p:cNvSpPr>
              <p:nvPr/>
            </p:nvSpPr>
            <p:spPr bwMode="auto">
              <a:xfrm>
                <a:off x="1664415" y="1007820"/>
                <a:ext cx="652463" cy="230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900">
                    <a:latin typeface="Arial" charset="0"/>
                  </a:rPr>
                  <a:t>ANKRD1</a:t>
                </a:r>
              </a:p>
            </p:txBody>
          </p:sp>
          <p:sp>
            <p:nvSpPr>
              <p:cNvPr id="4204" name="27 CuadroTexto"/>
              <p:cNvSpPr txBox="1">
                <a:spLocks noChangeArrowheads="1"/>
              </p:cNvSpPr>
              <p:nvPr/>
            </p:nvSpPr>
            <p:spPr bwMode="auto">
              <a:xfrm>
                <a:off x="1664415" y="1553920"/>
                <a:ext cx="781050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900">
                    <a:latin typeface="Arial" charset="0"/>
                  </a:rPr>
                  <a:t>ANKRD1-i8</a:t>
                </a:r>
              </a:p>
            </p:txBody>
          </p:sp>
          <p:sp>
            <p:nvSpPr>
              <p:cNvPr id="4205" name="27 CuadroTexto"/>
              <p:cNvSpPr txBox="1">
                <a:spLocks noChangeArrowheads="1"/>
              </p:cNvSpPr>
              <p:nvPr/>
            </p:nvSpPr>
            <p:spPr bwMode="auto">
              <a:xfrm>
                <a:off x="1664415" y="2095256"/>
                <a:ext cx="876300" cy="231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900">
                    <a:latin typeface="Arial" charset="0"/>
                  </a:rPr>
                  <a:t>ANKRD1-i7,8</a:t>
                </a:r>
              </a:p>
            </p:txBody>
          </p:sp>
          <p:sp>
            <p:nvSpPr>
              <p:cNvPr id="118" name="4 Rectángulo"/>
              <p:cNvSpPr/>
              <p:nvPr/>
            </p:nvSpPr>
            <p:spPr bwMode="auto">
              <a:xfrm>
                <a:off x="4637803" y="1598435"/>
                <a:ext cx="344487" cy="7143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19" name="4 Rectángulo"/>
              <p:cNvSpPr/>
              <p:nvPr/>
            </p:nvSpPr>
            <p:spPr bwMode="auto">
              <a:xfrm>
                <a:off x="4225053" y="2138161"/>
                <a:ext cx="576262" cy="71434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20" name="4 Rectángulo"/>
              <p:cNvSpPr/>
              <p:nvPr/>
            </p:nvSpPr>
            <p:spPr bwMode="auto">
              <a:xfrm>
                <a:off x="4645740" y="2654075"/>
                <a:ext cx="576263" cy="71435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21" name="4 Rectángulo"/>
              <p:cNvSpPr/>
              <p:nvPr/>
            </p:nvSpPr>
            <p:spPr bwMode="auto">
              <a:xfrm>
                <a:off x="3794840" y="2650900"/>
                <a:ext cx="414338" cy="71435"/>
              </a:xfrm>
              <a:prstGeom prst="rect">
                <a:avLst/>
              </a:prstGeom>
              <a:solidFill>
                <a:srgbClr val="C0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sp>
            <p:nvSpPr>
              <p:cNvPr id="122" name="121 Rectángulo"/>
              <p:cNvSpPr/>
              <p:nvPr/>
            </p:nvSpPr>
            <p:spPr bwMode="auto">
              <a:xfrm rot="2945867">
                <a:off x="2576436" y="2118315"/>
                <a:ext cx="96834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23" name="122 Rectángulo"/>
              <p:cNvSpPr/>
              <p:nvPr/>
            </p:nvSpPr>
            <p:spPr bwMode="auto">
              <a:xfrm rot="2945867">
                <a:off x="2576436" y="1578589"/>
                <a:ext cx="96834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24" name="123 Rectángulo"/>
              <p:cNvSpPr/>
              <p:nvPr/>
            </p:nvSpPr>
            <p:spPr bwMode="auto">
              <a:xfrm rot="2945867">
                <a:off x="2576436" y="1049976"/>
                <a:ext cx="96833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125" name="124 Rectángulo"/>
              <p:cNvSpPr/>
              <p:nvPr/>
            </p:nvSpPr>
            <p:spPr bwMode="auto">
              <a:xfrm rot="2945867">
                <a:off x="2576436" y="2631055"/>
                <a:ext cx="96833" cy="1079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ES"/>
              </a:p>
            </p:txBody>
          </p:sp>
          <p:sp>
            <p:nvSpPr>
              <p:cNvPr id="4214" name="27 CuadroTexto"/>
              <p:cNvSpPr txBox="1">
                <a:spLocks noChangeArrowheads="1"/>
              </p:cNvSpPr>
              <p:nvPr/>
            </p:nvSpPr>
            <p:spPr bwMode="auto">
              <a:xfrm>
                <a:off x="1664415" y="2577856"/>
                <a:ext cx="973138" cy="230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s-ES_tradnl" altLang="es-ES" sz="900">
                    <a:latin typeface="Arial" charset="0"/>
                  </a:rPr>
                  <a:t>ANKRD1-i6,7,8</a:t>
                </a:r>
              </a:p>
            </p:txBody>
          </p:sp>
          <p:sp>
            <p:nvSpPr>
              <p:cNvPr id="4215" name="502 CuadroTexto"/>
              <p:cNvSpPr txBox="1">
                <a:spLocks noChangeArrowheads="1"/>
              </p:cNvSpPr>
              <p:nvPr/>
            </p:nvSpPr>
            <p:spPr bwMode="auto">
              <a:xfrm>
                <a:off x="4721940" y="1717432"/>
                <a:ext cx="2667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s-ES" sz="500">
                    <a:latin typeface="Arial" charset="0"/>
                  </a:rPr>
                  <a:t>FS</a:t>
                </a:r>
              </a:p>
            </p:txBody>
          </p:sp>
          <p:cxnSp>
            <p:nvCxnSpPr>
              <p:cNvPr id="132" name="131 Conector recto"/>
              <p:cNvCxnSpPr/>
              <p:nvPr/>
            </p:nvCxnSpPr>
            <p:spPr bwMode="auto">
              <a:xfrm flipV="1">
                <a:off x="4804490" y="1844486"/>
                <a:ext cx="179388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132 Conector recto"/>
              <p:cNvCxnSpPr/>
              <p:nvPr/>
            </p:nvCxnSpPr>
            <p:spPr bwMode="auto">
              <a:xfrm rot="16200000" flipV="1">
                <a:off x="4772742" y="1877822"/>
                <a:ext cx="73022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tailEnd type="non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18" name="502 CuadroTexto"/>
              <p:cNvSpPr txBox="1">
                <a:spLocks noChangeArrowheads="1"/>
              </p:cNvSpPr>
              <p:nvPr/>
            </p:nvSpPr>
            <p:spPr bwMode="auto">
              <a:xfrm>
                <a:off x="5139453" y="2234956"/>
                <a:ext cx="266700" cy="16986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imes New Roman" pitchFamily="18" charset="0"/>
                    <a:cs typeface="Arial" charset="0"/>
                  </a:defRPr>
                </a:lvl9pPr>
              </a:lstStyle>
              <a:p>
                <a:pPr eaLnBrk="1" hangingPunct="1"/>
                <a:r>
                  <a:rPr lang="en-US" altLang="es-ES" sz="500">
                    <a:latin typeface="Arial" charset="0"/>
                  </a:rPr>
                  <a:t>FS</a:t>
                </a:r>
              </a:p>
            </p:txBody>
          </p:sp>
          <p:cxnSp>
            <p:nvCxnSpPr>
              <p:cNvPr id="135" name="134 Conector recto"/>
              <p:cNvCxnSpPr/>
              <p:nvPr/>
            </p:nvCxnSpPr>
            <p:spPr bwMode="auto">
              <a:xfrm flipV="1">
                <a:off x="5222003" y="2361988"/>
                <a:ext cx="179387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tailEnd type="triangl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135 Conector recto"/>
              <p:cNvCxnSpPr/>
              <p:nvPr/>
            </p:nvCxnSpPr>
            <p:spPr bwMode="auto">
              <a:xfrm rot="16200000" flipV="1">
                <a:off x="5190254" y="2395324"/>
                <a:ext cx="73022" cy="0"/>
              </a:xfrm>
              <a:prstGeom prst="line">
                <a:avLst/>
              </a:prstGeom>
              <a:ln w="15875">
                <a:solidFill>
                  <a:schemeClr val="tx1"/>
                </a:solidFill>
                <a:tailEnd type="none" w="sm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7" name="4 Rectángulo"/>
              <p:cNvSpPr/>
              <p:nvPr/>
            </p:nvSpPr>
            <p:spPr bwMode="auto">
              <a:xfrm>
                <a:off x="5234703" y="2655663"/>
                <a:ext cx="107950" cy="7143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cxnSp>
            <p:nvCxnSpPr>
              <p:cNvPr id="279" name="342 Conector recto de flecha"/>
              <p:cNvCxnSpPr/>
              <p:nvPr/>
            </p:nvCxnSpPr>
            <p:spPr bwMode="auto">
              <a:xfrm rot="5400000" flipH="1" flipV="1">
                <a:off x="5082309" y="2579466"/>
                <a:ext cx="287324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8" name="4 Rectángulo"/>
              <p:cNvSpPr/>
              <p:nvPr/>
            </p:nvSpPr>
            <p:spPr bwMode="auto">
              <a:xfrm>
                <a:off x="4807665" y="2138161"/>
                <a:ext cx="107950" cy="71434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s-ES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s-ES"/>
              </a:p>
            </p:txBody>
          </p:sp>
          <p:cxnSp>
            <p:nvCxnSpPr>
              <p:cNvPr id="351" name="291 Conector recto de flecha"/>
              <p:cNvCxnSpPr/>
              <p:nvPr/>
            </p:nvCxnSpPr>
            <p:spPr bwMode="auto">
              <a:xfrm rot="5400000" flipH="1" flipV="1">
                <a:off x="4662415" y="2067520"/>
                <a:ext cx="288912" cy="1587"/>
              </a:xfrm>
              <a:prstGeom prst="straightConnector1">
                <a:avLst/>
              </a:prstGeom>
              <a:ln w="12700">
                <a:solidFill>
                  <a:schemeClr val="accent1"/>
                </a:solidFill>
                <a:prstDash val="sysDash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99" name="Text Box 1126"/>
          <p:cNvSpPr txBox="1">
            <a:spLocks noChangeArrowheads="1"/>
          </p:cNvSpPr>
          <p:nvPr/>
        </p:nvSpPr>
        <p:spPr bwMode="auto">
          <a:xfrm>
            <a:off x="528638" y="427038"/>
            <a:ext cx="111125" cy="185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s-ES" sz="1200" b="1">
                <a:latin typeface="Arial" charset="0"/>
              </a:rPr>
              <a:t>A</a:t>
            </a:r>
          </a:p>
        </p:txBody>
      </p:sp>
      <p:grpSp>
        <p:nvGrpSpPr>
          <p:cNvPr id="4100" name="151 Grupo"/>
          <p:cNvGrpSpPr>
            <a:grpSpLocks/>
          </p:cNvGrpSpPr>
          <p:nvPr/>
        </p:nvGrpSpPr>
        <p:grpSpPr bwMode="auto">
          <a:xfrm>
            <a:off x="469900" y="2582863"/>
            <a:ext cx="6294438" cy="4757737"/>
            <a:chOff x="344134" y="3875660"/>
            <a:chExt cx="6294438" cy="4757737"/>
          </a:xfrm>
        </p:grpSpPr>
        <p:sp>
          <p:nvSpPr>
            <p:cNvPr id="129" name="128 CuadroTexto"/>
            <p:cNvSpPr txBox="1"/>
            <p:nvPr/>
          </p:nvSpPr>
          <p:spPr>
            <a:xfrm>
              <a:off x="344134" y="5237735"/>
              <a:ext cx="6294438" cy="10620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  1 MMVLKVEELV TGKKNGGGDA GEFLPEDFRD GEYEAAVTLE KQEDLKTLPA HFVSLGEQQW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 61 KIEKEREAEL KKKKLEQRSK LENLEDLEII IQLKKRKKYR KTKVPVVKEP EPEVITEPVD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121 VPRFLKAALE NKLPVVEKFL SDKNNPDVCD EYKRTALHRA CLEGHLAIVE KLIEAGAQIE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181 FRDMLESTAI HWASRGGNLD VLKLLLNKGA KISARDK</a:t>
              </a:r>
              <a:r>
                <a:rPr lang="es-ES" sz="900" b="1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LLS TALHVAVRTG HYECAEHLIA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241 </a:t>
              </a:r>
              <a:r>
                <a:rPr lang="es-ES" sz="900" b="1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CEADLNAKDR</a:t>
              </a: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s-ES" sz="900" b="1" u="sng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EGDTPLHDAV RLNRYKMIRL LITYGADLNV KNC</a:t>
              </a:r>
              <a:r>
                <a:rPr lang="es-ES" sz="900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VSAQARG PSYRLSNEQA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301 </a:t>
              </a:r>
              <a:r>
                <a:rPr lang="es-ES" sz="900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WLTYLKIVF</a:t>
              </a:r>
            </a:p>
            <a:p>
              <a:pPr>
                <a:defRPr/>
              </a:pPr>
              <a:endParaRPr lang="es-ES" sz="9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03" name="27 CuadroTexto"/>
            <p:cNvSpPr txBox="1">
              <a:spLocks noChangeArrowheads="1"/>
            </p:cNvSpPr>
            <p:nvPr/>
          </p:nvSpPr>
          <p:spPr bwMode="auto">
            <a:xfrm>
              <a:off x="693384" y="3875660"/>
              <a:ext cx="1268413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latin typeface="Arial" charset="0"/>
                </a:rPr>
                <a:t>ANKRD1 - 36.1 kDa</a:t>
              </a:r>
            </a:p>
          </p:txBody>
        </p:sp>
        <p:sp>
          <p:nvSpPr>
            <p:cNvPr id="131" name="130 CuadroTexto"/>
            <p:cNvSpPr txBox="1"/>
            <p:nvPr/>
          </p:nvSpPr>
          <p:spPr>
            <a:xfrm>
              <a:off x="344134" y="4118547"/>
              <a:ext cx="6294438" cy="10620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  1 MMVLKVEELV TGKKNGGGDA GEFLPEDFRD GEYEAAVTLE KQEDLKTLPA HFVSLGEQQW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 61 KIEKEREAEL KKKKLEQRSK LENLEDLEII IQLKKRKKYR KTKVPVVKEP EPEVITEPVD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121 VPRFLKAALE NKLPVVEKFL SDKNNPDVCD EYKRTALHRA CLEGHLAIVE KLIEAGAQIE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181 FRDMLESTAI HWASRGGNLD VLKLLLNKGA KISARDK</a:t>
              </a:r>
              <a:r>
                <a:rPr lang="es-ES" sz="900" b="1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LLS TALHVAVRTG HYECAEHLIA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241 </a:t>
              </a:r>
              <a:r>
                <a:rPr lang="es-ES" sz="900" b="1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CEADLNAKDR</a:t>
              </a: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s-ES" sz="900" b="1" u="sng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EGDTPLHDAV RLNRYKMIRL LITYGADLNV KNC</a:t>
              </a:r>
              <a:r>
                <a:rPr lang="es-ES" sz="900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AGKTPMD LVLNWQNGTK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301 </a:t>
              </a:r>
              <a:r>
                <a:rPr lang="es-ES" sz="900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AIFDSLKENS YKASRIATF</a:t>
              </a:r>
            </a:p>
            <a:p>
              <a:pPr>
                <a:defRPr/>
              </a:pPr>
              <a:endParaRPr lang="es-ES" sz="9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05" name="27 CuadroTexto"/>
            <p:cNvSpPr txBox="1">
              <a:spLocks noChangeArrowheads="1"/>
            </p:cNvSpPr>
            <p:nvPr/>
          </p:nvSpPr>
          <p:spPr bwMode="auto">
            <a:xfrm>
              <a:off x="693384" y="5042472"/>
              <a:ext cx="1403350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latin typeface="Arial" charset="0"/>
                </a:rPr>
                <a:t>ANKRD1-i8 - 35.1 kDa</a:t>
              </a:r>
            </a:p>
          </p:txBody>
        </p:sp>
        <p:sp>
          <p:nvSpPr>
            <p:cNvPr id="139" name="138 CuadroTexto"/>
            <p:cNvSpPr txBox="1"/>
            <p:nvPr/>
          </p:nvSpPr>
          <p:spPr>
            <a:xfrm>
              <a:off x="344134" y="6404547"/>
              <a:ext cx="6294438" cy="10620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  1 MMVLKVEELV TGKKNGGGDA GEFLPEDFRD GEYEAAVTLE KQEDLKTLPA HFVSLGEQQW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 61 KIEKEREAEL KKKKLEQRSK LENLEDLEII IQLKKRKKYR KTKVPVVKEP EPEVITEPVD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121 VPRFLKAALE NKLPVVEKFL SDKNNPDVCD EYKRTALHRA CLEGHLAIVE KLIEAGAQIE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181 FRDMLESTAI HWASRGGNLD VLKLLLNKGA KISARDK</a:t>
              </a:r>
              <a:r>
                <a:rPr lang="es-ES" sz="900" b="1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LLS TALHVAVRTG HYECAEHLIA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241 </a:t>
              </a:r>
              <a:r>
                <a:rPr lang="es-ES" sz="900" b="1" dirty="0">
                  <a:solidFill>
                    <a:schemeClr val="accent6"/>
                  </a:solidFill>
                  <a:latin typeface="Courier New" pitchFamily="49" charset="0"/>
                  <a:cs typeface="Courier New" pitchFamily="49" charset="0"/>
                </a:rPr>
                <a:t>CEADLNAKDR</a:t>
              </a: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s-ES" sz="900" b="1" dirty="0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VSSLVSLGLL KLHSPFMWNP CPSRAPLQVP LAGLRPTLAP SLCLSR</a:t>
              </a:r>
              <a:r>
                <a:rPr lang="es-ES" sz="900" b="1" u="sng" dirty="0">
                  <a:solidFill>
                    <a:schemeClr val="accent2"/>
                  </a:solidFill>
                  <a:latin typeface="Courier New" pitchFamily="49" charset="0"/>
                  <a:cs typeface="Courier New" pitchFamily="49" charset="0"/>
                </a:rPr>
                <a:t>KEIP</a:t>
              </a:r>
            </a:p>
            <a:p>
              <a:pPr>
                <a:defRPr/>
              </a:pPr>
              <a:r>
                <a:rPr lang="es-ES" sz="900" dirty="0">
                  <a:latin typeface="Courier New" pitchFamily="49" charset="0"/>
                  <a:cs typeface="Courier New" pitchFamily="49" charset="0"/>
                </a:rPr>
                <a:t>      301 </a:t>
              </a:r>
              <a:r>
                <a:rPr lang="es-ES" sz="900" b="1" u="sng" dirty="0">
                  <a:solidFill>
                    <a:schemeClr val="accent2"/>
                  </a:solidFill>
                  <a:latin typeface="Courier New" pitchFamily="49" charset="0"/>
                  <a:cs typeface="Courier New" pitchFamily="49" charset="0"/>
                </a:rPr>
                <a:t>PCTTP</a:t>
              </a:r>
            </a:p>
            <a:p>
              <a:pPr>
                <a:defRPr/>
              </a:pPr>
              <a:endParaRPr lang="es-ES" sz="900" dirty="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07" name="27 CuadroTexto"/>
            <p:cNvSpPr txBox="1">
              <a:spLocks noChangeArrowheads="1"/>
            </p:cNvSpPr>
            <p:nvPr/>
          </p:nvSpPr>
          <p:spPr bwMode="auto">
            <a:xfrm>
              <a:off x="693384" y="6209285"/>
              <a:ext cx="1498600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latin typeface="Arial" charset="0"/>
                </a:rPr>
                <a:t>ANKRD1-i7,8 - 34.2 kDa</a:t>
              </a:r>
            </a:p>
          </p:txBody>
        </p:sp>
        <p:sp>
          <p:nvSpPr>
            <p:cNvPr id="4108" name="27 CuadroTexto"/>
            <p:cNvSpPr txBox="1">
              <a:spLocks noChangeArrowheads="1"/>
            </p:cNvSpPr>
            <p:nvPr/>
          </p:nvSpPr>
          <p:spPr bwMode="auto">
            <a:xfrm>
              <a:off x="5543197" y="6941122"/>
              <a:ext cx="447675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rgbClr val="FF0000"/>
                  </a:solidFill>
                  <a:latin typeface="Arial" charset="0"/>
                </a:rPr>
                <a:t>i7-</a:t>
              </a:r>
              <a:r>
                <a:rPr lang="es-ES_tradnl" altLang="es-ES" sz="900" b="1" u="sng">
                  <a:solidFill>
                    <a:schemeClr val="accent2"/>
                  </a:solidFill>
                  <a:latin typeface="Arial" charset="0"/>
                </a:rPr>
                <a:t>e8</a:t>
              </a:r>
            </a:p>
          </p:txBody>
        </p:sp>
        <p:sp>
          <p:nvSpPr>
            <p:cNvPr id="4109" name="27 CuadroTexto"/>
            <p:cNvSpPr txBox="1">
              <a:spLocks noChangeArrowheads="1"/>
            </p:cNvSpPr>
            <p:nvPr/>
          </p:nvSpPr>
          <p:spPr bwMode="auto">
            <a:xfrm>
              <a:off x="5543197" y="4648772"/>
              <a:ext cx="658812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e7-</a:t>
              </a:r>
              <a:r>
                <a:rPr lang="es-ES_tradnl" altLang="es-ES" sz="900" b="1" u="sng">
                  <a:solidFill>
                    <a:schemeClr val="accent2"/>
                  </a:solidFill>
                  <a:latin typeface="Arial" charset="0"/>
                </a:rPr>
                <a:t>e8</a:t>
              </a:r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-</a:t>
              </a:r>
              <a:r>
                <a:rPr lang="es-ES_tradnl" altLang="es-ES" sz="900">
                  <a:solidFill>
                    <a:schemeClr val="accent2"/>
                  </a:solidFill>
                  <a:latin typeface="Arial" charset="0"/>
                </a:rPr>
                <a:t>e9</a:t>
              </a:r>
            </a:p>
          </p:txBody>
        </p:sp>
        <p:sp>
          <p:nvSpPr>
            <p:cNvPr id="4110" name="142 CuadroTexto"/>
            <p:cNvSpPr txBox="1">
              <a:spLocks noChangeArrowheads="1"/>
            </p:cNvSpPr>
            <p:nvPr/>
          </p:nvSpPr>
          <p:spPr bwMode="auto">
            <a:xfrm>
              <a:off x="344134" y="7571360"/>
              <a:ext cx="6294438" cy="1062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" altLang="es-ES" sz="900">
                  <a:latin typeface="Courier New" pitchFamily="49" charset="0"/>
                  <a:cs typeface="Courier New" pitchFamily="49" charset="0"/>
                </a:rPr>
                <a:t>        1 MMVLKVEELV TGKKNGGGDA GEFLPEDFRD GEYEAAVTLE KQEDLKTLPA HFVSLGEQQW</a:t>
              </a:r>
            </a:p>
            <a:p>
              <a:pPr eaLnBrk="1" hangingPunct="1"/>
              <a:r>
                <a:rPr lang="es-ES" altLang="es-ES" sz="900">
                  <a:latin typeface="Courier New" pitchFamily="49" charset="0"/>
                  <a:cs typeface="Courier New" pitchFamily="49" charset="0"/>
                </a:rPr>
                <a:t>       61 KIEKEREAEL KKKKLEQRSK LENLEDLEII IQLKKRKKYR KTKVPVVKEP EPEVITEPVD</a:t>
              </a:r>
            </a:p>
            <a:p>
              <a:pPr eaLnBrk="1" hangingPunct="1"/>
              <a:r>
                <a:rPr lang="es-ES" altLang="es-ES" sz="900">
                  <a:latin typeface="Courier New" pitchFamily="49" charset="0"/>
                  <a:cs typeface="Courier New" pitchFamily="49" charset="0"/>
                </a:rPr>
                <a:t>      121 VPRFLKAALE NKLPVVEKFL SDKNNPDVCD EYKRTALHRA CLEGHLAIVE KLIEAGAQIE</a:t>
              </a:r>
            </a:p>
            <a:p>
              <a:pPr eaLnBrk="1" hangingPunct="1"/>
              <a:r>
                <a:rPr lang="es-ES" altLang="es-ES" sz="900">
                  <a:latin typeface="Courier New" pitchFamily="49" charset="0"/>
                  <a:cs typeface="Courier New" pitchFamily="49" charset="0"/>
                </a:rPr>
                <a:t>      181 FRDMLESTAI HWASRGGNLD VLKLLLNKGA KISARDK</a:t>
              </a:r>
              <a:r>
                <a:rPr lang="es-ES" altLang="es-ES" sz="900" b="1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VFL LLPPSFSSLP LRTCLGVWAG</a:t>
              </a:r>
            </a:p>
            <a:p>
              <a:pPr eaLnBrk="1" hangingPunct="1"/>
              <a:r>
                <a:rPr lang="es-ES" altLang="es-ES" sz="900">
                  <a:latin typeface="Courier New" pitchFamily="49" charset="0"/>
                  <a:cs typeface="Courier New" pitchFamily="49" charset="0"/>
                </a:rPr>
                <a:t>      241 </a:t>
              </a:r>
              <a:r>
                <a:rPr lang="es-ES" altLang="es-ES" sz="900" b="1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LWGSAGSSTS QL</a:t>
              </a:r>
              <a:r>
                <a:rPr lang="es-ES" altLang="es-ES" sz="900" b="1">
                  <a:solidFill>
                    <a:schemeClr val="accent2"/>
                  </a:solidFill>
                  <a:latin typeface="Courier New" pitchFamily="49" charset="0"/>
                  <a:cs typeface="Courier New" pitchFamily="49" charset="0"/>
                </a:rPr>
                <a:t>LSTALHVA VRTGHYECAE HLIACEADLN AKDR</a:t>
              </a:r>
              <a:r>
                <a:rPr lang="es-ES" altLang="es-ES" sz="900" b="1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VSSLVS LGLLKLHSPF</a:t>
              </a:r>
            </a:p>
            <a:p>
              <a:pPr eaLnBrk="1" hangingPunct="1"/>
              <a:r>
                <a:rPr lang="es-ES" altLang="es-ES" sz="900">
                  <a:latin typeface="Courier New" pitchFamily="49" charset="0"/>
                  <a:cs typeface="Courier New" pitchFamily="49" charset="0"/>
                </a:rPr>
                <a:t>      301 </a:t>
              </a:r>
              <a:r>
                <a:rPr lang="es-ES" altLang="es-ES" sz="900" b="1">
                  <a:solidFill>
                    <a:srgbClr val="FF0000"/>
                  </a:solidFill>
                  <a:latin typeface="Courier New" pitchFamily="49" charset="0"/>
                  <a:cs typeface="Courier New" pitchFamily="49" charset="0"/>
                </a:rPr>
                <a:t>MWNPCPSRAP LQVPLAGLRP TLAPSLCLSR</a:t>
              </a:r>
              <a:r>
                <a:rPr lang="es-ES" altLang="es-ES" sz="900">
                  <a:latin typeface="Courier New" pitchFamily="49" charset="0"/>
                  <a:cs typeface="Courier New" pitchFamily="49" charset="0"/>
                </a:rPr>
                <a:t> </a:t>
              </a:r>
              <a:r>
                <a:rPr lang="es-ES" altLang="es-ES" sz="900" b="1" u="sng">
                  <a:solidFill>
                    <a:schemeClr val="accent2"/>
                  </a:solidFill>
                  <a:latin typeface="Courier New" pitchFamily="49" charset="0"/>
                  <a:cs typeface="Courier New" pitchFamily="49" charset="0"/>
                </a:rPr>
                <a:t>KEIPPCTTP</a:t>
              </a:r>
            </a:p>
            <a:p>
              <a:pPr eaLnBrk="1" hangingPunct="1"/>
              <a:endParaRPr lang="es-ES" altLang="es-ES" sz="900">
                <a:latin typeface="Courier New" pitchFamily="49" charset="0"/>
                <a:cs typeface="Courier New" pitchFamily="49" charset="0"/>
              </a:endParaRPr>
            </a:p>
          </p:txBody>
        </p:sp>
        <p:sp>
          <p:nvSpPr>
            <p:cNvPr id="4111" name="27 CuadroTexto"/>
            <p:cNvSpPr txBox="1">
              <a:spLocks noChangeArrowheads="1"/>
            </p:cNvSpPr>
            <p:nvPr/>
          </p:nvSpPr>
          <p:spPr bwMode="auto">
            <a:xfrm>
              <a:off x="693384" y="7376097"/>
              <a:ext cx="1595438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latin typeface="Arial" charset="0"/>
                </a:rPr>
                <a:t>ANKRD1-i6,7,8 - 37.7 kDa</a:t>
              </a:r>
            </a:p>
          </p:txBody>
        </p:sp>
        <p:sp>
          <p:nvSpPr>
            <p:cNvPr id="4112" name="27 CuadroTexto"/>
            <p:cNvSpPr txBox="1">
              <a:spLocks noChangeArrowheads="1"/>
            </p:cNvSpPr>
            <p:nvPr/>
          </p:nvSpPr>
          <p:spPr bwMode="auto">
            <a:xfrm>
              <a:off x="5543197" y="7969822"/>
              <a:ext cx="280987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rgbClr val="FF0000"/>
                  </a:solidFill>
                  <a:latin typeface="Arial" charset="0"/>
                </a:rPr>
                <a:t>i6</a:t>
              </a:r>
            </a:p>
          </p:txBody>
        </p:sp>
        <p:sp>
          <p:nvSpPr>
            <p:cNvPr id="4113" name="27 CuadroTexto"/>
            <p:cNvSpPr txBox="1">
              <a:spLocks noChangeArrowheads="1"/>
            </p:cNvSpPr>
            <p:nvPr/>
          </p:nvSpPr>
          <p:spPr bwMode="auto">
            <a:xfrm>
              <a:off x="5543197" y="5767960"/>
              <a:ext cx="627062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e7-</a:t>
              </a:r>
              <a:r>
                <a:rPr lang="es-ES_tradnl" altLang="es-ES" sz="900" b="1" u="sng">
                  <a:solidFill>
                    <a:schemeClr val="accent2"/>
                  </a:solidFill>
                  <a:latin typeface="Arial" charset="0"/>
                </a:rPr>
                <a:t>e8</a:t>
              </a:r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-</a:t>
              </a:r>
              <a:r>
                <a:rPr lang="es-ES_tradnl" altLang="es-ES" sz="900" b="1">
                  <a:solidFill>
                    <a:srgbClr val="FF0000"/>
                  </a:solidFill>
                  <a:latin typeface="Arial" charset="0"/>
                </a:rPr>
                <a:t>i8</a:t>
              </a:r>
            </a:p>
          </p:txBody>
        </p:sp>
        <p:sp>
          <p:nvSpPr>
            <p:cNvPr id="4114" name="27 CuadroTexto"/>
            <p:cNvSpPr txBox="1">
              <a:spLocks noChangeArrowheads="1"/>
            </p:cNvSpPr>
            <p:nvPr/>
          </p:nvSpPr>
          <p:spPr bwMode="auto">
            <a:xfrm>
              <a:off x="5543197" y="8098410"/>
              <a:ext cx="582612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rgbClr val="FF0000"/>
                  </a:solidFill>
                  <a:latin typeface="Arial" charset="0"/>
                </a:rPr>
                <a:t>i6-</a:t>
              </a:r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e7</a:t>
              </a:r>
              <a:r>
                <a:rPr lang="es-ES_tradnl" altLang="es-ES" sz="900" b="1">
                  <a:solidFill>
                    <a:srgbClr val="FF0000"/>
                  </a:solidFill>
                  <a:latin typeface="Arial" charset="0"/>
                </a:rPr>
                <a:t>-i7</a:t>
              </a:r>
            </a:p>
          </p:txBody>
        </p:sp>
        <p:sp>
          <p:nvSpPr>
            <p:cNvPr id="4115" name="27 CuadroTexto"/>
            <p:cNvSpPr txBox="1">
              <a:spLocks noChangeArrowheads="1"/>
            </p:cNvSpPr>
            <p:nvPr/>
          </p:nvSpPr>
          <p:spPr bwMode="auto">
            <a:xfrm>
              <a:off x="5543197" y="8233347"/>
              <a:ext cx="447675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rgbClr val="FF0000"/>
                  </a:solidFill>
                  <a:latin typeface="Arial" charset="0"/>
                </a:rPr>
                <a:t>i7-</a:t>
              </a:r>
              <a:r>
                <a:rPr lang="es-ES_tradnl" altLang="es-ES" sz="900" b="1" u="sng">
                  <a:solidFill>
                    <a:schemeClr val="accent2"/>
                  </a:solidFill>
                  <a:latin typeface="Arial" charset="0"/>
                </a:rPr>
                <a:t>e8</a:t>
              </a:r>
              <a:endParaRPr lang="es-ES_tradnl" altLang="es-ES" sz="900" b="1" u="sng">
                <a:solidFill>
                  <a:srgbClr val="FF0000"/>
                </a:solidFill>
                <a:latin typeface="Arial" charset="0"/>
              </a:endParaRPr>
            </a:p>
          </p:txBody>
        </p:sp>
        <p:sp>
          <p:nvSpPr>
            <p:cNvPr id="4116" name="27 CuadroTexto"/>
            <p:cNvSpPr txBox="1">
              <a:spLocks noChangeArrowheads="1"/>
            </p:cNvSpPr>
            <p:nvPr/>
          </p:nvSpPr>
          <p:spPr bwMode="auto">
            <a:xfrm>
              <a:off x="5543197" y="7047485"/>
              <a:ext cx="312737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 u="sng">
                  <a:solidFill>
                    <a:schemeClr val="accent2"/>
                  </a:solidFill>
                  <a:latin typeface="Arial" charset="0"/>
                </a:rPr>
                <a:t>e8</a:t>
              </a:r>
            </a:p>
          </p:txBody>
        </p:sp>
        <p:sp>
          <p:nvSpPr>
            <p:cNvPr id="4117" name="27 CuadroTexto"/>
            <p:cNvSpPr txBox="1">
              <a:spLocks noChangeArrowheads="1"/>
            </p:cNvSpPr>
            <p:nvPr/>
          </p:nvSpPr>
          <p:spPr bwMode="auto">
            <a:xfrm>
              <a:off x="5543197" y="4507485"/>
              <a:ext cx="312737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e7</a:t>
              </a:r>
            </a:p>
          </p:txBody>
        </p:sp>
        <p:sp>
          <p:nvSpPr>
            <p:cNvPr id="4118" name="27 CuadroTexto"/>
            <p:cNvSpPr txBox="1">
              <a:spLocks noChangeArrowheads="1"/>
            </p:cNvSpPr>
            <p:nvPr/>
          </p:nvSpPr>
          <p:spPr bwMode="auto">
            <a:xfrm>
              <a:off x="5543197" y="5626672"/>
              <a:ext cx="312737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e7</a:t>
              </a:r>
            </a:p>
          </p:txBody>
        </p:sp>
        <p:sp>
          <p:nvSpPr>
            <p:cNvPr id="4119" name="27 CuadroTexto"/>
            <p:cNvSpPr txBox="1">
              <a:spLocks noChangeArrowheads="1"/>
            </p:cNvSpPr>
            <p:nvPr/>
          </p:nvSpPr>
          <p:spPr bwMode="auto">
            <a:xfrm>
              <a:off x="5543197" y="4802760"/>
              <a:ext cx="312737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>
                  <a:solidFill>
                    <a:schemeClr val="accent2"/>
                  </a:solidFill>
                  <a:latin typeface="Arial" charset="0"/>
                </a:rPr>
                <a:t>e9</a:t>
              </a:r>
            </a:p>
          </p:txBody>
        </p:sp>
        <p:sp>
          <p:nvSpPr>
            <p:cNvPr id="4120" name="27 CuadroTexto"/>
            <p:cNvSpPr txBox="1">
              <a:spLocks noChangeArrowheads="1"/>
            </p:cNvSpPr>
            <p:nvPr/>
          </p:nvSpPr>
          <p:spPr bwMode="auto">
            <a:xfrm>
              <a:off x="5543197" y="5928297"/>
              <a:ext cx="280987" cy="231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rgbClr val="FF0000"/>
                  </a:solidFill>
                  <a:latin typeface="Arial" charset="0"/>
                </a:rPr>
                <a:t>i8</a:t>
              </a:r>
            </a:p>
          </p:txBody>
        </p:sp>
        <p:sp>
          <p:nvSpPr>
            <p:cNvPr id="4121" name="Text Box 1126"/>
            <p:cNvSpPr txBox="1">
              <a:spLocks noChangeArrowheads="1"/>
            </p:cNvSpPr>
            <p:nvPr/>
          </p:nvSpPr>
          <p:spPr bwMode="auto">
            <a:xfrm>
              <a:off x="411773" y="3894249"/>
              <a:ext cx="111125" cy="185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n-US" altLang="es-ES" sz="1200" b="1">
                  <a:latin typeface="Arial" charset="0"/>
                </a:rPr>
                <a:t>B</a:t>
              </a:r>
            </a:p>
          </p:txBody>
        </p:sp>
        <p:sp>
          <p:nvSpPr>
            <p:cNvPr id="4122" name="27 CuadroTexto"/>
            <p:cNvSpPr txBox="1">
              <a:spLocks noChangeArrowheads="1"/>
            </p:cNvSpPr>
            <p:nvPr/>
          </p:nvSpPr>
          <p:spPr bwMode="auto">
            <a:xfrm>
              <a:off x="5536847" y="6795072"/>
              <a:ext cx="312737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  <a:cs typeface="Arial" charset="0"/>
                </a:defRPr>
              </a:lvl9pPr>
            </a:lstStyle>
            <a:p>
              <a:pPr eaLnBrk="1" hangingPunct="1"/>
              <a:r>
                <a:rPr lang="es-ES_tradnl" altLang="es-ES" sz="900" b="1">
                  <a:solidFill>
                    <a:schemeClr val="accent2"/>
                  </a:solidFill>
                  <a:latin typeface="Arial" charset="0"/>
                </a:rPr>
                <a:t>e7</a:t>
              </a:r>
            </a:p>
          </p:txBody>
        </p:sp>
      </p:grpSp>
      <p:sp>
        <p:nvSpPr>
          <p:cNvPr id="4101" name="Text Box 1126"/>
          <p:cNvSpPr txBox="1">
            <a:spLocks noChangeArrowheads="1"/>
          </p:cNvSpPr>
          <p:nvPr/>
        </p:nvSpPr>
        <p:spPr bwMode="auto">
          <a:xfrm>
            <a:off x="342900" y="7273925"/>
            <a:ext cx="6248400" cy="240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s-ES" sz="1200" b="1"/>
              <a:t>Supplementary Fig. 2. A -</a:t>
            </a:r>
            <a:r>
              <a:rPr lang="en-US" altLang="es-ES" sz="1200"/>
              <a:t> Predicted C-terminal structure of intronless and intron-retaining ANKRD1 protein isoforms. Exon/exon (e/e) and exon/intron (e/i) arrangements (vertical dotted lines, green) are shown. Regions coding by the exon- and intron-derived sequences are marked in grey and red, respectively. Ankyrin repeat (ANK) domains were mapped using the ScanProsite algorithm. Titin-binding (horizontal white rectangle) and calsequestrin-2-binding (horizontal black rectangles) sequences are shown (Mikhailov, Torrado, 2008). FS – frame shift position. In the ANKRD1</a:t>
            </a:r>
            <a:r>
              <a:rPr lang="en-US" altLang="es-ES" sz="1200" i="1"/>
              <a:t>-</a:t>
            </a:r>
            <a:r>
              <a:rPr lang="en-US" altLang="es-ES" sz="1200"/>
              <a:t>i7,8</a:t>
            </a:r>
            <a:r>
              <a:rPr lang="en-US" altLang="es-ES" sz="1200" i="1"/>
              <a:t> </a:t>
            </a:r>
            <a:r>
              <a:rPr lang="en-US" altLang="es-ES" sz="1200"/>
              <a:t>and ANKRD1-i6,7,8</a:t>
            </a:r>
            <a:r>
              <a:rPr lang="en-US" altLang="es-ES" sz="1200" i="1"/>
              <a:t>, </a:t>
            </a:r>
            <a:r>
              <a:rPr lang="en-US" altLang="es-ES" sz="1200"/>
              <a:t>the retention of intron 7 would produce a frameshift reading (blue) of exon 8. In both ANKRD1-i7,8 and ANKRD1-i6,7,8 isoforms, a retention, respectively, of the intron 7 or intron 6 and 7 would result in modification of the C-terminus through removal of the ankyrin repeat domain 4 that, in turn, might affect these isoform’s interactions with cardiac calsequestrin-2. </a:t>
            </a:r>
            <a:r>
              <a:rPr lang="en-US" altLang="es-ES" sz="1200" b="1"/>
              <a:t>B</a:t>
            </a:r>
            <a:r>
              <a:rPr lang="en-US" altLang="es-ES" sz="1200"/>
              <a:t> - Predicted amino acid sequences of pig intron-retained ANKRD1 isoforms. Intron-derived sequences are shown in red, while adjacent exon 7, 8 and 9 sequences are shown in blue. Deduced MW values (kDa) are also indicated.</a:t>
            </a:r>
            <a:endParaRPr lang="es-ES" altLang="es-ES" sz="1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6"/>
          <p:cNvGraphicFramePr>
            <a:graphicFrameLocks noChangeAspect="1"/>
          </p:cNvGraphicFramePr>
          <p:nvPr/>
        </p:nvGraphicFramePr>
        <p:xfrm>
          <a:off x="431800" y="1312863"/>
          <a:ext cx="5897563" cy="6753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Worksheet" r:id="rId3" imgW="5498552" imgH="6296998" progId="Excel.Sheet.8">
                  <p:embed/>
                </p:oleObj>
              </mc:Choice>
              <mc:Fallback>
                <p:oleObj name="Worksheet" r:id="rId3" imgW="5498552" imgH="6296998" progId="Excel.Sheet.8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31800" y="1312863"/>
                        <a:ext cx="5897563" cy="6753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1 CuadroTexto"/>
          <p:cNvSpPr txBox="1"/>
          <p:nvPr/>
        </p:nvSpPr>
        <p:spPr>
          <a:xfrm>
            <a:off x="8435975" y="4089400"/>
            <a:ext cx="184150" cy="265113"/>
          </a:xfrm>
          <a:prstGeom prst="rect">
            <a:avLst/>
          </a:prstGeom>
          <a:noFill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wrap="none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s-ES"/>
          </a:p>
        </p:txBody>
      </p:sp>
      <p:sp>
        <p:nvSpPr>
          <p:cNvPr id="2052" name="Text Box 1126"/>
          <p:cNvSpPr txBox="1">
            <a:spLocks noChangeArrowheads="1"/>
          </p:cNvSpPr>
          <p:nvPr/>
        </p:nvSpPr>
        <p:spPr bwMode="auto">
          <a:xfrm>
            <a:off x="1431925" y="1123950"/>
            <a:ext cx="42926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s-ES" sz="1400" b="1">
                <a:latin typeface="Arial" charset="0"/>
              </a:rPr>
              <a:t>Supplementary Table 1: Primers used in this study</a:t>
            </a:r>
          </a:p>
        </p:txBody>
      </p:sp>
      <p:sp>
        <p:nvSpPr>
          <p:cNvPr id="2053" name="Text Box 1126"/>
          <p:cNvSpPr txBox="1">
            <a:spLocks noChangeArrowheads="1"/>
          </p:cNvSpPr>
          <p:nvPr/>
        </p:nvSpPr>
        <p:spPr bwMode="auto">
          <a:xfrm>
            <a:off x="811213" y="7994650"/>
            <a:ext cx="5262562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s-ES" sz="1200">
                <a:latin typeface="Arial" charset="0"/>
              </a:rPr>
              <a:t>P – pig; H – human; e – exon; i – intron; F/R – forward/reverse primers. Each anchor primer has T7 sequence on the 5´end, while each arbitrary primer has M13 sequence on the 5´end (boldface).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26409</TotalTime>
  <Words>740</Words>
  <Application>Microsoft Office PowerPoint</Application>
  <PresentationFormat>A4 (210 x 297 mm)</PresentationFormat>
  <Paragraphs>260</Paragraphs>
  <Slides>3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3</vt:i4>
      </vt:variant>
    </vt:vector>
  </HeadingPairs>
  <TitlesOfParts>
    <vt:vector size="10" baseType="lpstr">
      <vt:lpstr>Times New Roman</vt:lpstr>
      <vt:lpstr>Arial</vt:lpstr>
      <vt:lpstr>Calibri</vt:lpstr>
      <vt:lpstr>Courier New</vt:lpstr>
      <vt:lpstr>Diseño predeterminado</vt:lpstr>
      <vt:lpstr>Worksheet</vt:lpstr>
      <vt:lpstr>Microsoft Office Excel 97-2003 Worksheet</vt:lpstr>
      <vt:lpstr>Presentación de PowerPoint</vt:lpstr>
      <vt:lpstr>Presentación de PowerPoint</vt:lpstr>
      <vt:lpstr>Presentación de PowerPoint</vt:lpstr>
    </vt:vector>
  </TitlesOfParts>
  <Company>UDC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versadov</dc:creator>
  <cp:lastModifiedBy>20091118140046127</cp:lastModifiedBy>
  <cp:revision>1172</cp:revision>
  <dcterms:created xsi:type="dcterms:W3CDTF">2008-07-31T07:55:24Z</dcterms:created>
  <dcterms:modified xsi:type="dcterms:W3CDTF">2018-01-18T11:41:48Z</dcterms:modified>
</cp:coreProperties>
</file>